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mp4" ContentType="video/mp4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8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0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1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2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3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4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5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6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49" r:id="rId2"/>
    <p:sldMasterId id="2147483694" r:id="rId3"/>
    <p:sldMasterId id="2147483695" r:id="rId4"/>
    <p:sldMasterId id="2147483696" r:id="rId5"/>
    <p:sldMasterId id="2147483697" r:id="rId6"/>
    <p:sldMasterId id="2147483698" r:id="rId7"/>
    <p:sldMasterId id="2147483699" r:id="rId8"/>
    <p:sldMasterId id="2147483700" r:id="rId9"/>
    <p:sldMasterId id="2147483701" r:id="rId10"/>
    <p:sldMasterId id="2147483702" r:id="rId11"/>
    <p:sldMasterId id="2147483703" r:id="rId12"/>
    <p:sldMasterId id="2147483704" r:id="rId13"/>
    <p:sldMasterId id="2147483705" r:id="rId14"/>
    <p:sldMasterId id="2147484013" r:id="rId15"/>
    <p:sldMasterId id="2147484025" r:id="rId16"/>
    <p:sldMasterId id="2147484037" r:id="rId17"/>
  </p:sldMasterIdLst>
  <p:notesMasterIdLst>
    <p:notesMasterId r:id="rId46"/>
  </p:notesMasterIdLst>
  <p:sldIdLst>
    <p:sldId id="311" r:id="rId18"/>
    <p:sldId id="281" r:id="rId19"/>
    <p:sldId id="283" r:id="rId20"/>
    <p:sldId id="323" r:id="rId21"/>
    <p:sldId id="284" r:id="rId22"/>
    <p:sldId id="285" r:id="rId23"/>
    <p:sldId id="287" r:id="rId24"/>
    <p:sldId id="288" r:id="rId25"/>
    <p:sldId id="322" r:id="rId26"/>
    <p:sldId id="315" r:id="rId27"/>
    <p:sldId id="319" r:id="rId28"/>
    <p:sldId id="317" r:id="rId29"/>
    <p:sldId id="295" r:id="rId30"/>
    <p:sldId id="296" r:id="rId31"/>
    <p:sldId id="297" r:id="rId32"/>
    <p:sldId id="298" r:id="rId33"/>
    <p:sldId id="299" r:id="rId34"/>
    <p:sldId id="302" r:id="rId35"/>
    <p:sldId id="303" r:id="rId36"/>
    <p:sldId id="304" r:id="rId37"/>
    <p:sldId id="305" r:id="rId38"/>
    <p:sldId id="306" r:id="rId39"/>
    <p:sldId id="307" r:id="rId40"/>
    <p:sldId id="312" r:id="rId41"/>
    <p:sldId id="313" r:id="rId42"/>
    <p:sldId id="314" r:id="rId43"/>
    <p:sldId id="320" r:id="rId44"/>
    <p:sldId id="321" r:id="rId45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FF99"/>
    <a:srgbClr val="F7A209"/>
    <a:srgbClr val="0000FF"/>
    <a:srgbClr val="CC00FF"/>
    <a:srgbClr val="EAF1FA"/>
    <a:srgbClr val="FFFFFF"/>
    <a:srgbClr val="979797"/>
    <a:srgbClr val="C0C0C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9" autoAdjust="0"/>
    <p:restoredTop sz="92916" autoAdjust="0"/>
  </p:normalViewPr>
  <p:slideViewPr>
    <p:cSldViewPr snapToGrid="0" snapToObjects="1">
      <p:cViewPr>
        <p:scale>
          <a:sx n="100" d="100"/>
          <a:sy n="100" d="100"/>
        </p:scale>
        <p:origin x="2280" y="498"/>
      </p:cViewPr>
      <p:guideLst>
        <p:guide orient="horz" pos="15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emf"/><Relationship Id="rId5" Type="http://schemas.openxmlformats.org/officeDocument/2006/relationships/image" Target="../media/image8.wmf"/><Relationship Id="rId4" Type="http://schemas.openxmlformats.org/officeDocument/2006/relationships/image" Target="../media/image7.emf"/><Relationship Id="rId9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102.w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93.wmf"/><Relationship Id="rId1" Type="http://schemas.openxmlformats.org/officeDocument/2006/relationships/image" Target="../media/image103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image" Target="../media/image107.wmf"/><Relationship Id="rId7" Type="http://schemas.openxmlformats.org/officeDocument/2006/relationships/image" Target="../media/image111.e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7" Type="http://schemas.openxmlformats.org/officeDocument/2006/relationships/image" Target="../media/image119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image" Target="../media/image113.wmf"/><Relationship Id="rId7" Type="http://schemas.openxmlformats.org/officeDocument/2006/relationships/image" Target="../media/image119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13" Type="http://schemas.openxmlformats.org/officeDocument/2006/relationships/image" Target="../media/image135.emf"/><Relationship Id="rId3" Type="http://schemas.openxmlformats.org/officeDocument/2006/relationships/image" Target="../media/image125.emf"/><Relationship Id="rId7" Type="http://schemas.openxmlformats.org/officeDocument/2006/relationships/image" Target="../media/image129.wmf"/><Relationship Id="rId12" Type="http://schemas.openxmlformats.org/officeDocument/2006/relationships/image" Target="../media/image134.e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28.wmf"/><Relationship Id="rId11" Type="http://schemas.openxmlformats.org/officeDocument/2006/relationships/image" Target="../media/image133.emf"/><Relationship Id="rId5" Type="http://schemas.openxmlformats.org/officeDocument/2006/relationships/image" Target="../media/image127.wmf"/><Relationship Id="rId15" Type="http://schemas.openxmlformats.org/officeDocument/2006/relationships/image" Target="../media/image137.emf"/><Relationship Id="rId10" Type="http://schemas.openxmlformats.org/officeDocument/2006/relationships/image" Target="../media/image132.emf"/><Relationship Id="rId4" Type="http://schemas.openxmlformats.org/officeDocument/2006/relationships/image" Target="../media/image126.wmf"/><Relationship Id="rId9" Type="http://schemas.openxmlformats.org/officeDocument/2006/relationships/image" Target="../media/image131.emf"/><Relationship Id="rId14" Type="http://schemas.openxmlformats.org/officeDocument/2006/relationships/image" Target="../media/image136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image" Target="../media/image148.emf"/><Relationship Id="rId3" Type="http://schemas.openxmlformats.org/officeDocument/2006/relationships/image" Target="../media/image140.wmf"/><Relationship Id="rId7" Type="http://schemas.openxmlformats.org/officeDocument/2006/relationships/image" Target="../media/image142.emf"/><Relationship Id="rId12" Type="http://schemas.openxmlformats.org/officeDocument/2006/relationships/image" Target="../media/image147.e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6" Type="http://schemas.openxmlformats.org/officeDocument/2006/relationships/image" Target="../media/image124.wmf"/><Relationship Id="rId11" Type="http://schemas.openxmlformats.org/officeDocument/2006/relationships/image" Target="../media/image146.emf"/><Relationship Id="rId5" Type="http://schemas.openxmlformats.org/officeDocument/2006/relationships/image" Target="../media/image123.wmf"/><Relationship Id="rId15" Type="http://schemas.openxmlformats.org/officeDocument/2006/relationships/image" Target="../media/image150.emf"/><Relationship Id="rId10" Type="http://schemas.openxmlformats.org/officeDocument/2006/relationships/image" Target="../media/image145.emf"/><Relationship Id="rId4" Type="http://schemas.openxmlformats.org/officeDocument/2006/relationships/image" Target="../media/image141.wmf"/><Relationship Id="rId9" Type="http://schemas.openxmlformats.org/officeDocument/2006/relationships/image" Target="../media/image144.emf"/><Relationship Id="rId14" Type="http://schemas.openxmlformats.org/officeDocument/2006/relationships/image" Target="../media/image149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12" Type="http://schemas.openxmlformats.org/officeDocument/2006/relationships/image" Target="../media/image27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11" Type="http://schemas.openxmlformats.org/officeDocument/2006/relationships/image" Target="../media/image26.emf"/><Relationship Id="rId5" Type="http://schemas.openxmlformats.org/officeDocument/2006/relationships/image" Target="../media/image20.w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13" Type="http://schemas.openxmlformats.org/officeDocument/2006/relationships/image" Target="../media/image163.wmf"/><Relationship Id="rId3" Type="http://schemas.openxmlformats.org/officeDocument/2006/relationships/image" Target="../media/image153.wmf"/><Relationship Id="rId7" Type="http://schemas.openxmlformats.org/officeDocument/2006/relationships/image" Target="../media/image157.wmf"/><Relationship Id="rId12" Type="http://schemas.openxmlformats.org/officeDocument/2006/relationships/image" Target="../media/image162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6" Type="http://schemas.openxmlformats.org/officeDocument/2006/relationships/image" Target="../media/image156.wmf"/><Relationship Id="rId11" Type="http://schemas.openxmlformats.org/officeDocument/2006/relationships/image" Target="../media/image161.emf"/><Relationship Id="rId5" Type="http://schemas.openxmlformats.org/officeDocument/2006/relationships/image" Target="../media/image155.wmf"/><Relationship Id="rId10" Type="http://schemas.openxmlformats.org/officeDocument/2006/relationships/image" Target="../media/image160.wmf"/><Relationship Id="rId4" Type="http://schemas.openxmlformats.org/officeDocument/2006/relationships/image" Target="../media/image154.wmf"/><Relationship Id="rId9" Type="http://schemas.openxmlformats.org/officeDocument/2006/relationships/image" Target="../media/image159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image" Target="../media/image175.wmf"/><Relationship Id="rId3" Type="http://schemas.openxmlformats.org/officeDocument/2006/relationships/image" Target="../media/image162.wmf"/><Relationship Id="rId7" Type="http://schemas.openxmlformats.org/officeDocument/2006/relationships/image" Target="../media/image169.wmf"/><Relationship Id="rId12" Type="http://schemas.openxmlformats.org/officeDocument/2006/relationships/image" Target="../media/image174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6" Type="http://schemas.openxmlformats.org/officeDocument/2006/relationships/image" Target="../media/image168.wmf"/><Relationship Id="rId11" Type="http://schemas.openxmlformats.org/officeDocument/2006/relationships/image" Target="../media/image173.wmf"/><Relationship Id="rId5" Type="http://schemas.openxmlformats.org/officeDocument/2006/relationships/image" Target="../media/image167.wmf"/><Relationship Id="rId10" Type="http://schemas.openxmlformats.org/officeDocument/2006/relationships/image" Target="../media/image172.wmf"/><Relationship Id="rId4" Type="http://schemas.openxmlformats.org/officeDocument/2006/relationships/image" Target="../media/image166.wmf"/><Relationship Id="rId9" Type="http://schemas.openxmlformats.org/officeDocument/2006/relationships/image" Target="../media/image171.wmf"/><Relationship Id="rId14" Type="http://schemas.openxmlformats.org/officeDocument/2006/relationships/image" Target="../media/image176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wmf"/><Relationship Id="rId1" Type="http://schemas.openxmlformats.org/officeDocument/2006/relationships/image" Target="../media/image17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wmf"/><Relationship Id="rId7" Type="http://schemas.openxmlformats.org/officeDocument/2006/relationships/image" Target="../media/image33.e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2.wmf"/><Relationship Id="rId5" Type="http://schemas.openxmlformats.org/officeDocument/2006/relationships/image" Target="../media/image16.wmf"/><Relationship Id="rId4" Type="http://schemas.openxmlformats.org/officeDocument/2006/relationships/image" Target="../media/image31.wmf"/><Relationship Id="rId9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8.wmf"/><Relationship Id="rId7" Type="http://schemas.openxmlformats.org/officeDocument/2006/relationships/image" Target="../media/image41.emf"/><Relationship Id="rId12" Type="http://schemas.openxmlformats.org/officeDocument/2006/relationships/image" Target="../media/image46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0.emf"/><Relationship Id="rId11" Type="http://schemas.openxmlformats.org/officeDocument/2006/relationships/image" Target="../media/image45.wmf"/><Relationship Id="rId5" Type="http://schemas.openxmlformats.org/officeDocument/2006/relationships/image" Target="../media/image16.wmf"/><Relationship Id="rId10" Type="http://schemas.openxmlformats.org/officeDocument/2006/relationships/image" Target="../media/image44.wmf"/><Relationship Id="rId4" Type="http://schemas.openxmlformats.org/officeDocument/2006/relationships/image" Target="../media/image39.wmf"/><Relationship Id="rId9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55.wmf"/><Relationship Id="rId7" Type="http://schemas.openxmlformats.org/officeDocument/2006/relationships/image" Target="../media/image59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Relationship Id="rId9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7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D81B9F1-5507-42B6-AB7F-BF69F70094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519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各项同性的介质，电偶极矩方向相同，矢量和也就是代数和了。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1B9F1-5507-42B6-AB7F-BF69F700949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7716A3-A11B-4F63-9F85-B0A0A23680A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667FA-E14E-45BD-86FD-F21FC40EB7E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0D73B-E6CA-4432-96DA-EC036CD97ECE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115DF-8EC4-41C7-9F2D-DDCF8C737900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804BF-F948-4458-BC51-45EC515C3A44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4D211-EF5F-4EDA-BFF7-388FB82065DB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DAA2C-CC9B-4EB1-B123-14A91FEE2885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E558D-6367-4406-AA06-0BD50A29A01C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324B8-78EA-4B65-B494-1A9C1BA357B0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55B35-A1D0-4906-8926-20192FA5E909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078ED-A293-4429-A3FC-0F4AEEA930DD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1EED6-CD33-4896-B50A-023C15F8A450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37B36-CF50-4FF9-9CD1-60F3943E75B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2DBB1-7F8A-4ABF-BE8E-CDD9E1CA586B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0B06E-FACF-460E-A71B-6DB80CBB97BD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0A178-3602-42EB-B04A-8847157DC4EA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6DBA2-0CC7-40C7-8E9D-1C30317E0E48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5E16C-67C3-4701-8965-02BD90321BA9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593FC-C3EE-451B-8E6F-E1BE839148DB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E01A2-0856-48B8-8B61-8C4CF5FD8105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A9283-A312-43DF-B271-30E918FB99F5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B2B56-CD61-478E-9340-34F42F9A7ED0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9C02F-AF04-453A-9BD2-E18555009F7A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 userDrawn="1"/>
        </p:nvSpPr>
        <p:spPr bwMode="auto">
          <a:xfrm>
            <a:off x="3132138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zh-CN" altLang="en-US" dirty="0">
              <a:solidFill>
                <a:srgbClr val="000066"/>
              </a:solidFill>
              <a:ea typeface="楷体_GB2312" pitchFamily="49" charset="-122"/>
            </a:endParaRPr>
          </a:p>
        </p:txBody>
      </p:sp>
      <p:sp>
        <p:nvSpPr>
          <p:cNvPr id="5" name="Rectangle 105"/>
          <p:cNvSpPr>
            <a:spLocks noChangeArrowheads="1"/>
          </p:cNvSpPr>
          <p:nvPr userDrawn="1"/>
        </p:nvSpPr>
        <p:spPr bwMode="auto">
          <a:xfrm rot="19340345">
            <a:off x="8713788" y="4527948"/>
            <a:ext cx="330200" cy="2202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6" name="Picture 12" descr="C:\Users\qdx\Desktop\Aticles\20141011\temp_01.gif"/>
          <p:cNvPicPr>
            <a:picLocks noChangeAspect="1" noChangeArrowheads="1"/>
          </p:cNvPicPr>
          <p:nvPr userDrawn="1"/>
        </p:nvPicPr>
        <p:blipFill>
          <a:blip r:embed="rId2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80"/>
          <p:cNvSpPr txBox="1">
            <a:spLocks noChangeArrowheads="1"/>
          </p:cNvSpPr>
          <p:nvPr userDrawn="1"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8" name="直接连接符 10"/>
          <p:cNvCxnSpPr/>
          <p:nvPr userDrawn="1"/>
        </p:nvCxnSpPr>
        <p:spPr>
          <a:xfrm>
            <a:off x="4610882" y="4761898"/>
            <a:ext cx="1863381" cy="1768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3161219" y="4759810"/>
            <a:ext cx="1425295" cy="1768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7"/>
          <p:cNvSpPr>
            <a:spLocks noChangeArrowheads="1"/>
          </p:cNvSpPr>
          <p:nvPr userDrawn="1"/>
        </p:nvSpPr>
        <p:spPr bwMode="auto">
          <a:xfrm>
            <a:off x="3275013" y="4786313"/>
            <a:ext cx="3313112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>
                <a:solidFill>
                  <a:srgbClr val="000066"/>
                </a:solidFill>
                <a:ea typeface="楷体_GB2312" pitchFamily="49" charset="-122"/>
              </a:rPr>
              <a:t>第六章  静电场的导体和电介质</a:t>
            </a:r>
          </a:p>
        </p:txBody>
      </p:sp>
      <p:sp>
        <p:nvSpPr>
          <p:cNvPr id="11" name="矩形 16"/>
          <p:cNvSpPr/>
          <p:nvPr userDrawn="1"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12" name="Rectangle 16"/>
          <p:cNvSpPr>
            <a:spLocks noChangeArrowheads="1"/>
          </p:cNvSpPr>
          <p:nvPr userDrawn="1"/>
        </p:nvSpPr>
        <p:spPr bwMode="auto">
          <a:xfrm>
            <a:off x="6804026" y="67866"/>
            <a:ext cx="1878013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zh-CN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  </a:t>
            </a: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6894699" y="437881"/>
            <a:ext cx="1737880" cy="173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4" name="灯片编号占位符 15"/>
          <p:cNvSpPr>
            <a:spLocks noGrp="1"/>
          </p:cNvSpPr>
          <p:nvPr>
            <p:ph type="sldNum" sz="quarter" idx="10"/>
          </p:nvPr>
        </p:nvSpPr>
        <p:spPr>
          <a:xfrm>
            <a:off x="6588125" y="4786313"/>
            <a:ext cx="2133600" cy="273844"/>
          </a:xfrm>
        </p:spPr>
        <p:txBody>
          <a:bodyPr anchor="ctr"/>
          <a:lstStyle>
            <a:lvl1pPr>
              <a:defRPr sz="1350" b="1">
                <a:solidFill>
                  <a:srgbClr val="0000CC"/>
                </a:solidFill>
                <a:latin typeface="+mn-lt"/>
              </a:defRPr>
            </a:lvl1pPr>
          </a:lstStyle>
          <a:p>
            <a:pPr>
              <a:defRPr/>
            </a:pPr>
            <a:fld id="{71953E8D-716C-432B-AA67-E50AFCA625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D898C-B072-422F-AEC9-32228008580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0762D-26B9-4CA1-B571-5F03ABC02772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91E45-5995-4A16-8E38-67BCCF813A55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0B07B-160D-4D49-8CE8-7FA37D4C22CD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9A785-B1B8-4880-BD81-B51CB5C21037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9D973-E71F-49A3-9F86-24446EFF5DE6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C8600-9F7C-4851-8586-EBA942DE41E8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23A72-5E84-4D4F-8485-E70366A59879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A6950-CAF0-4311-AF61-F4BCA57D7F00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E7A185-3FE3-4ECA-AF7D-4F06EC73F29B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E0ACF-3CDF-48CF-AD28-CCA739BC613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219CA-7E43-4D1B-9DFF-B8B12896286A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93945-03AB-4238-985E-F2B94A879B9A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6EB4E-A1DA-49E4-A9F5-D19F1583A138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7F63D1-3BDD-4573-ACAF-FD8FE91BF547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B9633-803D-4846-806E-88318C77305C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7F615-5D91-4470-91E5-D668402A906A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FCE3A-C54D-4706-9DE7-DCC9C991EBC2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3259B-C258-4E57-A9DF-F5BACD85B7BC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4E6DB-F710-4BF8-82BF-B468FB3DDE2D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FA1AF-BE41-48D0-A327-9336DBBF37F2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2F55A-06A9-4598-BD5C-BADE3DB1DD3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8DC6-62D8-4802-91E2-52E810942B66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B1BAD-4F6E-40D8-803D-DF3D8F0F8C5D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0BC57-FB2B-4B09-8EAE-F2878C8F96F7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F2B23-1E45-4D71-9BF1-9463ECCC192D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2FF71-7338-43F5-9CA8-BCB243F1D5C4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66B6F-8E1D-4F9C-B6D7-30689EEF6F0E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8CE5F-FCF9-4D04-B812-A014B9E8D58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EC9CD-3A03-4FB7-AB10-A1302691F65E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1D2E3-2C00-4C53-88EB-21CE69356DA7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F87DB-8FB3-4B9E-A6A0-D074197D57DE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02489B-043B-4DFB-9CC3-663E9FDF57E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B03FA-5027-4012-9947-43F61870D41D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4856A-3B9E-4B5D-AC10-11A2002F4EEC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2C40CA-E835-47D0-863C-E74DA68E5A97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7FCCC-BF44-48CC-89F1-2617724581E6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2"/>
          <p:cNvSpPr>
            <a:spLocks/>
          </p:cNvSpPr>
          <p:nvPr/>
        </p:nvSpPr>
        <p:spPr bwMode="gray">
          <a:xfrm>
            <a:off x="690564" y="2505076"/>
            <a:ext cx="7653337" cy="364331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1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 kumimoji="0" sz="3600"/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>
              <a:spcBef>
                <a:spcPct val="0"/>
              </a:spcBef>
              <a:buClrTx/>
              <a:buFontTx/>
              <a:buNone/>
              <a:defRPr kumimoji="0">
                <a:solidFill>
                  <a:srgbClr val="333333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5EDDF19D-0E57-4D71-9A64-1E069EC84D4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788C9F-0AE0-4B58-A247-133DDCC6EEF5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A7D617-7578-45C2-913D-CB4181FD1F48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897349-9B92-45F5-AE7F-EA3BC00A1598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871D2F-3E57-4AAC-92EF-3839B964FF1D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CB48F-25DD-4EA5-9B5C-73E2C71A8E3E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BD099-E47E-4211-95E7-398DF6D74C3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CF2FCB-EA3C-4426-A57E-7D9047D4795E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D9CBE2-EBB2-428B-8CEF-3498A05D9332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803EBB-06AD-4F6E-99EA-BA5663BF98C6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02055F-B0E3-4E67-ACFC-4D888D7CC508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42900"/>
            <a:ext cx="1943100" cy="42291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42900"/>
            <a:ext cx="5676900" cy="42291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93C03F-3CDA-42CE-8E85-85E83070FF88}" type="slidenum">
              <a:rPr lang="zh-CN" altLang="en-US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gray">
          <a:xfrm>
            <a:off x="690564" y="2505076"/>
            <a:ext cx="7653337" cy="364331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fontAlgn="b"/>
            <a:endParaRPr kumimoji="1" lang="zh-CN" altLang="en-US" sz="2100" b="1" smtClean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180667CA-3BF0-4D42-A1E5-C6A0288E9DF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C68CA5-0CE0-4503-BF4D-A8EF028C17E3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9497DD-7F7E-472C-9065-D6E29674F86A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F8591A-2E40-4119-984A-721D6C981D2B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7F15E1-E655-47AD-94EB-36E7606C7BD5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B1B2C-85DF-46C8-B3D2-1C99129999C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4B7598-98B5-40EE-8AC7-A6987B69F1DB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CF389-C96A-432B-8F53-817A9CC567A7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ED0C38-30E1-4434-A893-F24C17C32A98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8A74F0-D587-446A-9BD8-137B103D338D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7D842-AE56-44BE-BCA9-BF67E0F94A30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42900"/>
            <a:ext cx="1943100" cy="42291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42900"/>
            <a:ext cx="5676900" cy="42291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18CD45-F7C2-405B-BD9B-C7249E376C2E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gray">
          <a:xfrm>
            <a:off x="690564" y="2505076"/>
            <a:ext cx="7653337" cy="364331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fontAlgn="b"/>
            <a:endParaRPr kumimoji="1" lang="zh-CN" altLang="en-US" sz="2100" b="1" smtClean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D03B3EA6-BE51-4944-871A-19AE5CF6469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B6C59D-1458-4699-9188-BDF8B31E89BD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E543F7-5A4F-487A-B799-F74F2B6D270F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45FCAD-37FC-44A7-BAA0-ADF42E3007D6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36ADC-3FE6-41BC-9DB1-DEB04F47125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5AD22A-B741-4717-B1DA-5AE39607E6E8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775858-BCF8-45F4-9F0D-5BFF54ADBD1D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B490AE-E065-41C8-B6A0-C566F1CE76B1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17E18-ADBC-4CC7-8CC8-AC23B4110DF3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9C7A4C-D417-4733-8F5D-B6155853F4EA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A7CAAD-EEEE-499E-8F81-E80D5BDA6F31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342900"/>
            <a:ext cx="1943100" cy="42291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42900"/>
            <a:ext cx="5676900" cy="42291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7896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3ED074-FBCC-4218-A97B-AAA2D4F80472}" type="slidenum">
              <a:rPr lang="en-US" altLang="zh-CN">
                <a:solidFill>
                  <a:srgbClr val="578963"/>
                </a:solidFill>
              </a:rPr>
              <a:pPr/>
              <a:t>‹#›</a:t>
            </a:fld>
            <a:endParaRPr lang="en-US" altLang="zh-CN">
              <a:solidFill>
                <a:srgbClr val="578963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B65D3-E90E-4B9C-84A2-8FDBD5315B4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4E876-63BF-4D6A-B137-5E1EF113C03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1BF32-B71A-49BA-A61D-7933F6ADAB5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A70D4-2C42-4BB9-8B90-0BE37114F4A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287E2-94BF-450F-BC51-2F6140D45A2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4226A-6572-490F-97E3-31226E4E9872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D5EC2-2503-47FC-92D4-DBA2BD8AE317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9756F-4A3E-45F2-B86E-131F351F7CCF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D3FE6-3AC7-4672-82E1-66152788384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6B70D-1E96-43B9-A630-AAA67C0D5176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328C8-E12F-42B7-B34F-45F098BD2987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F586F-2DEA-4DE6-90AE-19510736A227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B534D-5C33-4488-8D82-193DC8A5122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8EDF9-8476-4827-B935-B712E9A1BAC2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FA4B7-F6DE-4847-8C79-C0E398D63F2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66F6C-4535-4CDA-B7F5-458F14629EB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7CB34-2CD3-4A41-BA69-20303B77D71F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903FC-67E8-4B0F-B1F2-E069E1AA8320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7B4FD-F90A-4DBF-9C54-A105BFC75851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910DC-64FF-480D-8EAE-F02EB52370CB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3281E-6EA6-4D36-A751-AD2BA3E8354B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491FE-7231-4F38-988C-CA5E0291AEB9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BDCE9-346B-4B67-B898-06969C8742F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C41DA-6832-4238-A1C6-55648F662CB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5F735-7A9C-4C3A-8F6B-A2FF4C8753E5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510F5-7F4D-49C6-B63B-6DFAD984A15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6B0A2-F394-43E0-8617-EE9C5A81F634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FFC9B-9C15-4853-819D-CC0A3E937286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8CAD1-9B79-400C-83EF-658BB8F1181C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1E0C7-3F2A-4480-AF0C-FB6E438157BB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F449C-4504-485E-B758-4E0ED0A84AB6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2B1DE-B013-4606-ACB4-9D152EF191F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3B2DDA-3777-476D-9AC4-8681BDEB72C0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853D8-8ADF-4763-A4C5-3EDA475462CF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5E03F-35A8-45A7-AA80-0C8DD04D047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EB3D3-B279-48D5-917E-A093179866F6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A4980-84B0-4A64-A8C8-5D69612E2E9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E73BE3-6E5E-4243-95C7-D2B4431A67B9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72184-6708-467A-ABE7-886E3AC631B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031CDE-235C-402A-8073-6FB4B33FAE14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5E81C-22C1-46E5-AFDE-DCC98E19FC98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9ED50-0EBD-4DE2-B03B-2241E6333319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D889F-EA11-45D6-A85F-BEE51C4ABB8D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87862-5E92-45CB-8202-6596E113EAE1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03ECB-3000-4991-955C-63099670E3B5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35ACA-38C2-4C6A-AE29-864933AB94D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D82FD-F5CF-4247-9D2E-FCA7517802AA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3172A-6EE5-428E-A18E-3069912727D1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40598-419B-4FFC-B458-97769007E156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F1100-522C-4C73-A964-821D3B9170BD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1ECC8-2F05-440F-A43A-77DF34B24E79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73CD4-8C55-4334-8ADA-CD8B61707079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D7289-1D36-4EDA-80BA-42B88F4946A8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832B90-ABC0-4C2F-AF63-B03536E5E567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785A3-D61C-4A0C-9C3E-B0962AD63402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E87CB-291E-4AB3-A06A-CEED3E82CA8B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7EBF6-F1F9-4BE5-8E77-753F94CEE1A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FF52E-69A6-4D4F-948B-FD01D1E25092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D7CE1-93FC-4C18-A5D2-0EAB8D82F3B9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0EF0D-1C51-4E5E-9821-0A9F9FAE0967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9CC54-E1A6-4C1A-BFE8-5CA3E095AE9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BC005-9655-4CA6-933A-2C4EC617B0E8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5A0B3-27B1-4A77-B007-2AE9BF698C5E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35A15-A623-4C1E-83DE-4CF9264359EC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EE36D-537C-4234-877F-EDF61C1FC1F5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9BF71-CC06-45CD-9892-A1B1400E4B22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8A0C0-38C2-4C37-B689-1A459BC18F0F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../&#24635;&#30446;&#24405;.ppt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image" Target="../media/image3.gif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image" Target="../media/image3.gif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image" Target="../media/image3.gif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image" Target="../media/image3.gif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image" Target="../media/image3.gif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hyperlink" Target="../&#24635;&#30446;&#24405;.ppt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3.gif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3.gif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3.gif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image" Target="../media/image3.gif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image" Target="../media/image3.gif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image" Target="../media/image3.gif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4963" y="4830366"/>
            <a:ext cx="21336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pPr>
              <a:defRPr/>
            </a:pPr>
            <a:fld id="{DD594326-203F-47BF-A5B0-ECB051138E6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3" name="Rectangle 15"/>
          <p:cNvSpPr>
            <a:spLocks noChangeArrowheads="1"/>
          </p:cNvSpPr>
          <p:nvPr userDrawn="1"/>
        </p:nvSpPr>
        <p:spPr bwMode="auto">
          <a:xfrm>
            <a:off x="3132138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zh-CN" altLang="en-US" dirty="0">
              <a:solidFill>
                <a:srgbClr val="000066"/>
              </a:solidFill>
              <a:ea typeface="楷体_GB2312" pitchFamily="49" charset="-122"/>
            </a:endParaRPr>
          </a:p>
        </p:txBody>
      </p:sp>
      <p:sp>
        <p:nvSpPr>
          <p:cNvPr id="14" name="Oval 21"/>
          <p:cNvSpPr>
            <a:spLocks noChangeArrowheads="1"/>
          </p:cNvSpPr>
          <p:nvPr userDrawn="1"/>
        </p:nvSpPr>
        <p:spPr bwMode="auto">
          <a:xfrm>
            <a:off x="2763839" y="4743450"/>
            <a:ext cx="3824287" cy="53579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n>
                <a:solidFill>
                  <a:schemeClr val="accent2"/>
                </a:solidFill>
              </a:ln>
            </a:endParaRPr>
          </a:p>
        </p:txBody>
      </p:sp>
      <p:pic>
        <p:nvPicPr>
          <p:cNvPr id="46085" name="Picture 13" descr="C:\Users\qdx\Desktop\江南大学\物理学（马文蔚 第6版）PPT母版\模板素材\模板素材\atom2.jpg"/>
          <p:cNvPicPr>
            <a:picLocks noChangeAspect="1" noChangeArrowheads="1"/>
          </p:cNvPicPr>
          <p:nvPr userDrawn="1"/>
        </p:nvPicPr>
        <p:blipFill>
          <a:blip r:embed="rId12" cstate="print"/>
          <a:srcRect l="21056" t="15791"/>
          <a:stretch>
            <a:fillRect/>
          </a:stretch>
        </p:blipFill>
        <p:spPr bwMode="auto">
          <a:xfrm>
            <a:off x="1" y="0"/>
            <a:ext cx="1071563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任意多边形 15"/>
          <p:cNvSpPr>
            <a:spLocks/>
          </p:cNvSpPr>
          <p:nvPr userDrawn="1"/>
        </p:nvSpPr>
        <p:spPr bwMode="auto">
          <a:xfrm rot="5400000" flipH="1">
            <a:off x="-2015530" y="2847777"/>
            <a:ext cx="4304109" cy="273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>
              <a:gd name="connsiteX0" fmla="*/ 3 w 5712"/>
              <a:gd name="connsiteY0" fmla="*/ 228 h 528"/>
              <a:gd name="connsiteX1" fmla="*/ 5712 w 5712"/>
              <a:gd name="connsiteY1" fmla="*/ 0 h 528"/>
              <a:gd name="connsiteX2" fmla="*/ 5712 w 5712"/>
              <a:gd name="connsiteY2" fmla="*/ 528 h 528"/>
              <a:gd name="connsiteX3" fmla="*/ 0 w 5712"/>
              <a:gd name="connsiteY3" fmla="*/ 0 h 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2" h="528">
                <a:moveTo>
                  <a:pt x="3" y="228"/>
                </a:moveTo>
                <a:lnTo>
                  <a:pt x="5712" y="0"/>
                </a:lnTo>
                <a:lnTo>
                  <a:pt x="5712" y="528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108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任意多边形 16"/>
          <p:cNvSpPr>
            <a:spLocks/>
          </p:cNvSpPr>
          <p:nvPr userDrawn="1"/>
        </p:nvSpPr>
        <p:spPr bwMode="auto">
          <a:xfrm rot="5400000" flipV="1">
            <a:off x="-1955601" y="2759274"/>
            <a:ext cx="4339828" cy="4286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0" y="0"/>
                </a:moveTo>
                <a:lnTo>
                  <a:pt x="5760" y="0"/>
                </a:lnTo>
                <a:lnTo>
                  <a:pt x="5760" y="528"/>
                </a:lnTo>
                <a:lnTo>
                  <a:pt x="48" y="0"/>
                </a:lnTo>
              </a:path>
            </a:pathLst>
          </a:custGeom>
          <a:gradFill flip="none"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108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Rectangle 97"/>
          <p:cNvSpPr>
            <a:spLocks noChangeArrowheads="1"/>
          </p:cNvSpPr>
          <p:nvPr userDrawn="1"/>
        </p:nvSpPr>
        <p:spPr bwMode="auto">
          <a:xfrm>
            <a:off x="2857500" y="4800600"/>
            <a:ext cx="3513138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第六章  静电场中的导体和电介质</a:t>
            </a:r>
          </a:p>
        </p:txBody>
      </p:sp>
      <p:sp>
        <p:nvSpPr>
          <p:cNvPr id="19" name="Rectangle 105"/>
          <p:cNvSpPr>
            <a:spLocks noChangeArrowheads="1"/>
          </p:cNvSpPr>
          <p:nvPr userDrawn="1"/>
        </p:nvSpPr>
        <p:spPr bwMode="auto">
          <a:xfrm rot="19340345">
            <a:off x="8713788" y="4527948"/>
            <a:ext cx="330200" cy="2202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Text Box 107">
            <a:hlinkClick r:id="rId13"/>
          </p:cNvPr>
          <p:cNvSpPr txBox="1">
            <a:spLocks noChangeArrowheads="1"/>
          </p:cNvSpPr>
          <p:nvPr userDrawn="1"/>
        </p:nvSpPr>
        <p:spPr bwMode="auto">
          <a:xfrm>
            <a:off x="31751" y="232173"/>
            <a:ext cx="900113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  <a:defRPr/>
            </a:pPr>
            <a:r>
              <a:rPr lang="zh-CN" altLang="en-US" sz="9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第六版</a:t>
            </a:r>
          </a:p>
        </p:txBody>
      </p:sp>
      <p:pic>
        <p:nvPicPr>
          <p:cNvPr id="46091" name="Picture 14" descr="D:\Program Files\Microsoft Office\MEDIA\CAGCAT10\j0305257.wmf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237539" y="4171950"/>
            <a:ext cx="581025" cy="56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Oval 21"/>
          <p:cNvSpPr>
            <a:spLocks noChangeArrowheads="1"/>
          </p:cNvSpPr>
          <p:nvPr userDrawn="1"/>
        </p:nvSpPr>
        <p:spPr bwMode="auto">
          <a:xfrm>
            <a:off x="4745038" y="514350"/>
            <a:ext cx="4356100" cy="53579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23" name="Rectangle 16"/>
          <p:cNvSpPr>
            <a:spLocks noChangeArrowheads="1"/>
          </p:cNvSpPr>
          <p:nvPr userDrawn="1"/>
        </p:nvSpPr>
        <p:spPr bwMode="auto">
          <a:xfrm>
            <a:off x="4786313" y="1"/>
            <a:ext cx="451326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zh-CN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6-1  </a:t>
            </a:r>
            <a:r>
              <a:rPr kumimoji="1" lang="zh-CN" altLang="en-US" sz="2400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静电场中的导体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68" r:id="rId2"/>
    <p:sldLayoutId id="2147483867" r:id="rId3"/>
    <p:sldLayoutId id="2147483866" r:id="rId4"/>
    <p:sldLayoutId id="2147483865" r:id="rId5"/>
    <p:sldLayoutId id="2147483864" r:id="rId6"/>
    <p:sldLayoutId id="2147483863" r:id="rId7"/>
    <p:sldLayoutId id="2147483862" r:id="rId8"/>
    <p:sldLayoutId id="2147483861" r:id="rId9"/>
    <p:sldLayoutId id="2147483860" r:id="rId1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1747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第十章  波动</a:t>
            </a:r>
          </a:p>
        </p:txBody>
      </p:sp>
      <p:sp>
        <p:nvSpPr>
          <p:cNvPr id="14" name="矩形 13"/>
          <p:cNvSpPr/>
          <p:nvPr/>
        </p:nvSpPr>
        <p:spPr>
          <a:xfrm>
            <a:off x="8356219" y="4714890"/>
            <a:ext cx="45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fld id="{2C35FCC9-2BB1-40E0-A17A-D4079612EF73}" type="slidenum">
              <a:rPr lang="zh-CN" altLang="en-US" sz="1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宋体" charset="-122"/>
              </a:rPr>
              <a:pPr algn="ctr">
                <a:defRPr/>
              </a:pPr>
              <a:t>‹#›</a:t>
            </a:fld>
            <a:endParaRPr lang="zh-CN" alt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4C8427B0-9F70-4A36-A889-95AAF19E72C5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6" r:id="rId2"/>
    <p:sldLayoutId id="2147483965" r:id="rId3"/>
    <p:sldLayoutId id="2147483964" r:id="rId4"/>
    <p:sldLayoutId id="2147483963" r:id="rId5"/>
    <p:sldLayoutId id="2147483962" r:id="rId6"/>
    <p:sldLayoutId id="2147483961" r:id="rId7"/>
    <p:sldLayoutId id="2147483960" r:id="rId8"/>
    <p:sldLayoutId id="2147483959" r:id="rId9"/>
    <p:sldLayoutId id="2147483958" r:id="rId10"/>
    <p:sldLayoutId id="21474839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1747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第十章  波动</a:t>
            </a:r>
          </a:p>
        </p:txBody>
      </p:sp>
      <p:sp>
        <p:nvSpPr>
          <p:cNvPr id="14" name="矩形 13"/>
          <p:cNvSpPr/>
          <p:nvPr/>
        </p:nvSpPr>
        <p:spPr>
          <a:xfrm>
            <a:off x="8356219" y="4714890"/>
            <a:ext cx="45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fld id="{A4AB61FF-97C7-4223-AA28-37B9388F761D}" type="slidenum">
              <a:rPr lang="zh-CN" altLang="en-US" sz="1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宋体" charset="-122"/>
              </a:rPr>
              <a:pPr algn="ctr">
                <a:defRPr/>
              </a:pPr>
              <a:t>‹#›</a:t>
            </a:fld>
            <a:endParaRPr lang="zh-CN" alt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35E2830A-E5EF-4B12-BF57-5E7669F0E458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7" r:id="rId2"/>
    <p:sldLayoutId id="2147483976" r:id="rId3"/>
    <p:sldLayoutId id="2147483975" r:id="rId4"/>
    <p:sldLayoutId id="2147483974" r:id="rId5"/>
    <p:sldLayoutId id="2147483973" r:id="rId6"/>
    <p:sldLayoutId id="2147483972" r:id="rId7"/>
    <p:sldLayoutId id="2147483971" r:id="rId8"/>
    <p:sldLayoutId id="2147483970" r:id="rId9"/>
    <p:sldLayoutId id="2147483969" r:id="rId10"/>
    <p:sldLayoutId id="214748396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1747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第十章  波动</a:t>
            </a:r>
          </a:p>
        </p:txBody>
      </p:sp>
      <p:sp>
        <p:nvSpPr>
          <p:cNvPr id="14" name="矩形 13"/>
          <p:cNvSpPr/>
          <p:nvPr/>
        </p:nvSpPr>
        <p:spPr>
          <a:xfrm>
            <a:off x="8356219" y="4714890"/>
            <a:ext cx="45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fld id="{A2439F11-8666-45D6-AC2E-03256C613543}" type="slidenum">
              <a:rPr lang="zh-CN" altLang="en-US" sz="1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宋体" charset="-122"/>
              </a:rPr>
              <a:pPr algn="ctr">
                <a:defRPr/>
              </a:pPr>
              <a:t>‹#›</a:t>
            </a:fld>
            <a:endParaRPr lang="zh-CN" alt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711A620C-F012-4443-AA2C-07ACD9F39E72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88" r:id="rId2"/>
    <p:sldLayoutId id="2147483987" r:id="rId3"/>
    <p:sldLayoutId id="2147483986" r:id="rId4"/>
    <p:sldLayoutId id="2147483985" r:id="rId5"/>
    <p:sldLayoutId id="2147483984" r:id="rId6"/>
    <p:sldLayoutId id="2147483983" r:id="rId7"/>
    <p:sldLayoutId id="2147483982" r:id="rId8"/>
    <p:sldLayoutId id="2147483981" r:id="rId9"/>
    <p:sldLayoutId id="2147483980" r:id="rId10"/>
    <p:sldLayoutId id="214748397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1747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第十章  波动</a:t>
            </a:r>
          </a:p>
        </p:txBody>
      </p:sp>
      <p:sp>
        <p:nvSpPr>
          <p:cNvPr id="14" name="矩形 13"/>
          <p:cNvSpPr/>
          <p:nvPr/>
        </p:nvSpPr>
        <p:spPr>
          <a:xfrm>
            <a:off x="8356219" y="4714890"/>
            <a:ext cx="45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fld id="{92F78D3D-2015-4C45-8F33-3A4A700E9E62}" type="slidenum">
              <a:rPr lang="zh-CN" altLang="en-US" sz="1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宋体" charset="-122"/>
              </a:rPr>
              <a:pPr algn="ctr">
                <a:defRPr/>
              </a:pPr>
              <a:t>‹#›</a:t>
            </a:fld>
            <a:endParaRPr lang="zh-CN" alt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3F840649-04E6-4E3A-9CC5-A3D20C859DF3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3999" r:id="rId2"/>
    <p:sldLayoutId id="2147483998" r:id="rId3"/>
    <p:sldLayoutId id="2147483997" r:id="rId4"/>
    <p:sldLayoutId id="2147483996" r:id="rId5"/>
    <p:sldLayoutId id="2147483995" r:id="rId6"/>
    <p:sldLayoutId id="2147483994" r:id="rId7"/>
    <p:sldLayoutId id="2147483993" r:id="rId8"/>
    <p:sldLayoutId id="2147483992" r:id="rId9"/>
    <p:sldLayoutId id="2147483991" r:id="rId10"/>
    <p:sldLayoutId id="214748399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1747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第十章  波动</a:t>
            </a:r>
          </a:p>
        </p:txBody>
      </p:sp>
      <p:sp>
        <p:nvSpPr>
          <p:cNvPr id="14" name="矩形 13"/>
          <p:cNvSpPr/>
          <p:nvPr/>
        </p:nvSpPr>
        <p:spPr>
          <a:xfrm>
            <a:off x="8356219" y="4714890"/>
            <a:ext cx="45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fld id="{A21A1C97-FDFD-44AA-AE50-7000D1598CAC}" type="slidenum">
              <a:rPr lang="zh-CN" altLang="en-US" sz="1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宋体" charset="-122"/>
              </a:rPr>
              <a:pPr algn="ctr">
                <a:defRPr/>
              </a:pPr>
              <a:t>‹#›</a:t>
            </a:fld>
            <a:endParaRPr lang="zh-CN" alt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D8B21D50-95F2-4C01-BD9E-4EA65CC93111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0" r:id="rId2"/>
    <p:sldLayoutId id="2147484009" r:id="rId3"/>
    <p:sldLayoutId id="2147484008" r:id="rId4"/>
    <p:sldLayoutId id="2147484007" r:id="rId5"/>
    <p:sldLayoutId id="2147484006" r:id="rId6"/>
    <p:sldLayoutId id="2147484005" r:id="rId7"/>
    <p:sldLayoutId id="2147484004" r:id="rId8"/>
    <p:sldLayoutId id="2147484003" r:id="rId9"/>
    <p:sldLayoutId id="2147484002" r:id="rId10"/>
    <p:sldLayoutId id="214748400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429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50">
                <a:solidFill>
                  <a:schemeClr val="bg2"/>
                </a:solidFill>
              </a:defRPr>
            </a:lvl1pPr>
          </a:lstStyle>
          <a:p>
            <a:endParaRPr lang="en-US" altLang="zh-CN">
              <a:solidFill>
                <a:srgbClr val="578963"/>
              </a:solidFill>
              <a:latin typeface="Times New Roman" pitchFamily="18" charset="0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050">
                <a:solidFill>
                  <a:schemeClr val="bg2"/>
                </a:solidFill>
              </a:defRPr>
            </a:lvl1pPr>
          </a:lstStyle>
          <a:p>
            <a:endParaRPr lang="en-US" altLang="zh-CN">
              <a:solidFill>
                <a:srgbClr val="578963"/>
              </a:solidFill>
              <a:latin typeface="Times New Roman" pitchFamily="18" charset="0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050">
                <a:solidFill>
                  <a:schemeClr val="bg2"/>
                </a:solidFill>
              </a:defRPr>
            </a:lvl1pPr>
          </a:lstStyle>
          <a:p>
            <a:fld id="{8C9B1D98-96E4-4D09-8CBE-E5E296C6475A}" type="slidenum">
              <a:rPr lang="zh-CN" altLang="en-US">
                <a:solidFill>
                  <a:srgbClr val="578963"/>
                </a:solidFill>
                <a:latin typeface="Times New Roman" pitchFamily="18" charset="0"/>
              </a:rPr>
              <a:pPr/>
              <a:t>‹#›</a:t>
            </a:fld>
            <a:endParaRPr lang="en-US" altLang="zh-CN">
              <a:solidFill>
                <a:srgbClr val="578963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transition>
    <p:random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lr>
          <a:schemeClr val="bg2"/>
        </a:buClr>
        <a:buFont typeface="Monotype Sorts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lr>
          <a:schemeClr val="bg2"/>
        </a:buClr>
        <a:buSzPct val="50000"/>
        <a:buFont typeface="Monotype Sorts" pitchFamily="2" charset="2"/>
        <a:buChar char="l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429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50000"/>
              </a:spcBef>
              <a:defRPr sz="1050" b="0">
                <a:solidFill>
                  <a:schemeClr val="bg2"/>
                </a:solidFill>
              </a:defRPr>
            </a:lvl1pPr>
          </a:lstStyle>
          <a:p>
            <a:endParaRPr kumimoji="1" lang="en-US" altLang="zh-CN" smtClean="0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spcBef>
                <a:spcPct val="50000"/>
              </a:spcBef>
              <a:defRPr sz="1050" b="0">
                <a:solidFill>
                  <a:schemeClr val="bg2"/>
                </a:solidFill>
              </a:defRPr>
            </a:lvl1pPr>
          </a:lstStyle>
          <a:p>
            <a:endParaRPr kumimoji="1" lang="en-US" altLang="zh-CN" smtClean="0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spcBef>
                <a:spcPct val="50000"/>
              </a:spcBef>
              <a:defRPr sz="1050" b="0">
                <a:solidFill>
                  <a:schemeClr val="bg2"/>
                </a:solidFill>
              </a:defRPr>
            </a:lvl1pPr>
          </a:lstStyle>
          <a:p>
            <a:fld id="{7110A42C-F882-4C97-B750-004DFE939098}" type="slidenum">
              <a:rPr kumimoji="1" lang="en-US" altLang="zh-CN" smtClean="0">
                <a:solidFill>
                  <a:srgbClr val="578963"/>
                </a:solidFill>
                <a:latin typeface="Times New Roman" pitchFamily="18" charset="0"/>
                <a:ea typeface="宋体" charset="-122"/>
              </a:rPr>
              <a:pPr/>
              <a:t>‹#›</a:t>
            </a:fld>
            <a:endParaRPr kumimoji="1" lang="en-US" altLang="zh-CN" smtClean="0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transition>
    <p:random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lr>
          <a:schemeClr val="bg2"/>
        </a:buClr>
        <a:buFont typeface="Monotype Sorts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lr>
          <a:schemeClr val="bg2"/>
        </a:buClr>
        <a:buSzPct val="50000"/>
        <a:buFont typeface="Monotype Sorts" pitchFamily="2" charset="2"/>
        <a:buChar char="l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429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50000"/>
              </a:spcBef>
              <a:defRPr sz="1050" b="0">
                <a:solidFill>
                  <a:schemeClr val="bg2"/>
                </a:solidFill>
              </a:defRPr>
            </a:lvl1pPr>
          </a:lstStyle>
          <a:p>
            <a:endParaRPr kumimoji="1" lang="en-US" altLang="zh-CN" smtClean="0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spcBef>
                <a:spcPct val="50000"/>
              </a:spcBef>
              <a:defRPr sz="1050" b="0">
                <a:solidFill>
                  <a:schemeClr val="bg2"/>
                </a:solidFill>
              </a:defRPr>
            </a:lvl1pPr>
          </a:lstStyle>
          <a:p>
            <a:endParaRPr kumimoji="1" lang="en-US" altLang="zh-CN" smtClean="0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spcBef>
                <a:spcPct val="50000"/>
              </a:spcBef>
              <a:defRPr sz="1050" b="0">
                <a:solidFill>
                  <a:schemeClr val="bg2"/>
                </a:solidFill>
              </a:defRPr>
            </a:lvl1pPr>
          </a:lstStyle>
          <a:p>
            <a:fld id="{8A469A72-2952-4D50-8558-B487336B6927}" type="slidenum">
              <a:rPr kumimoji="1" lang="en-US" altLang="zh-CN" smtClean="0">
                <a:solidFill>
                  <a:srgbClr val="578963"/>
                </a:solidFill>
                <a:latin typeface="Times New Roman" pitchFamily="18" charset="0"/>
                <a:ea typeface="宋体" charset="-122"/>
              </a:rPr>
              <a:pPr/>
              <a:t>‹#›</a:t>
            </a:fld>
            <a:endParaRPr kumimoji="1" lang="en-US" altLang="zh-CN" smtClean="0">
              <a:solidFill>
                <a:srgbClr val="578963"/>
              </a:solidFill>
              <a:latin typeface="Times New Roman" pitchFamily="18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</p:sldLayoutIdLst>
  <p:transition>
    <p:random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lr>
          <a:schemeClr val="bg2"/>
        </a:buClr>
        <a:buFont typeface="Monotype Sorts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lr>
          <a:schemeClr val="bg2"/>
        </a:buClr>
        <a:buSzPct val="50000"/>
        <a:buFont typeface="Monotype Sorts" pitchFamily="2" charset="2"/>
        <a:buChar char="l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4963" y="4830366"/>
            <a:ext cx="21336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pPr>
              <a:defRPr/>
            </a:pPr>
            <a:fld id="{E2A98DCB-5B13-41A5-B43A-441AF2B1FBF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1" name="Rectangle 15"/>
          <p:cNvSpPr>
            <a:spLocks noChangeArrowheads="1"/>
          </p:cNvSpPr>
          <p:nvPr userDrawn="1"/>
        </p:nvSpPr>
        <p:spPr bwMode="auto">
          <a:xfrm>
            <a:off x="3132138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zh-CN" altLang="en-US" dirty="0">
              <a:solidFill>
                <a:srgbClr val="000066"/>
              </a:solidFill>
              <a:ea typeface="楷体_GB2312" pitchFamily="49" charset="-122"/>
            </a:endParaRPr>
          </a:p>
        </p:txBody>
      </p:sp>
      <p:sp>
        <p:nvSpPr>
          <p:cNvPr id="12" name="Oval 21"/>
          <p:cNvSpPr>
            <a:spLocks noChangeArrowheads="1"/>
          </p:cNvSpPr>
          <p:nvPr userDrawn="1"/>
        </p:nvSpPr>
        <p:spPr bwMode="auto">
          <a:xfrm>
            <a:off x="2763839" y="4743450"/>
            <a:ext cx="3824287" cy="53579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n>
                <a:solidFill>
                  <a:schemeClr val="accent2"/>
                </a:solidFill>
              </a:ln>
            </a:endParaRPr>
          </a:p>
        </p:txBody>
      </p:sp>
      <p:pic>
        <p:nvPicPr>
          <p:cNvPr id="47109" name="Picture 13" descr="C:\Users\qdx\Desktop\江南大学\物理学（马文蔚 第6版）PPT母版\模板素材\模板素材\atom2.jpg"/>
          <p:cNvPicPr>
            <a:picLocks noChangeAspect="1" noChangeArrowheads="1"/>
          </p:cNvPicPr>
          <p:nvPr userDrawn="1"/>
        </p:nvPicPr>
        <p:blipFill>
          <a:blip r:embed="rId13" cstate="print"/>
          <a:srcRect l="21056" t="15791"/>
          <a:stretch>
            <a:fillRect/>
          </a:stretch>
        </p:blipFill>
        <p:spPr bwMode="auto">
          <a:xfrm>
            <a:off x="1" y="0"/>
            <a:ext cx="1071563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任意多边形 13"/>
          <p:cNvSpPr>
            <a:spLocks/>
          </p:cNvSpPr>
          <p:nvPr userDrawn="1"/>
        </p:nvSpPr>
        <p:spPr bwMode="auto">
          <a:xfrm rot="5400000" flipH="1">
            <a:off x="-2015530" y="2847777"/>
            <a:ext cx="4304109" cy="273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>
              <a:gd name="connsiteX0" fmla="*/ 3 w 5712"/>
              <a:gd name="connsiteY0" fmla="*/ 228 h 528"/>
              <a:gd name="connsiteX1" fmla="*/ 5712 w 5712"/>
              <a:gd name="connsiteY1" fmla="*/ 0 h 528"/>
              <a:gd name="connsiteX2" fmla="*/ 5712 w 5712"/>
              <a:gd name="connsiteY2" fmla="*/ 528 h 528"/>
              <a:gd name="connsiteX3" fmla="*/ 0 w 5712"/>
              <a:gd name="connsiteY3" fmla="*/ 0 h 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2" h="528">
                <a:moveTo>
                  <a:pt x="3" y="228"/>
                </a:moveTo>
                <a:lnTo>
                  <a:pt x="5712" y="0"/>
                </a:lnTo>
                <a:lnTo>
                  <a:pt x="5712" y="528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108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任意多边形 14"/>
          <p:cNvSpPr>
            <a:spLocks/>
          </p:cNvSpPr>
          <p:nvPr userDrawn="1"/>
        </p:nvSpPr>
        <p:spPr bwMode="auto">
          <a:xfrm rot="5400000" flipV="1">
            <a:off x="-1955601" y="2759274"/>
            <a:ext cx="4339828" cy="4286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0" y="0"/>
                </a:moveTo>
                <a:lnTo>
                  <a:pt x="5760" y="0"/>
                </a:lnTo>
                <a:lnTo>
                  <a:pt x="5760" y="528"/>
                </a:lnTo>
                <a:lnTo>
                  <a:pt x="48" y="0"/>
                </a:lnTo>
              </a:path>
            </a:pathLst>
          </a:custGeom>
          <a:gradFill flip="none"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108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Rectangle 97"/>
          <p:cNvSpPr>
            <a:spLocks noChangeArrowheads="1"/>
          </p:cNvSpPr>
          <p:nvPr userDrawn="1"/>
        </p:nvSpPr>
        <p:spPr bwMode="auto">
          <a:xfrm>
            <a:off x="2701926" y="4800600"/>
            <a:ext cx="3941763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第六章  静电场中的导体和电介质</a:t>
            </a:r>
          </a:p>
        </p:txBody>
      </p:sp>
      <p:sp>
        <p:nvSpPr>
          <p:cNvPr id="17" name="Rectangle 105"/>
          <p:cNvSpPr>
            <a:spLocks noChangeArrowheads="1"/>
          </p:cNvSpPr>
          <p:nvPr userDrawn="1"/>
        </p:nvSpPr>
        <p:spPr bwMode="auto">
          <a:xfrm rot="19340345">
            <a:off x="8713788" y="4527948"/>
            <a:ext cx="330200" cy="2202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8" name="Text Box 107">
            <a:hlinkClick r:id="rId14"/>
          </p:cNvPr>
          <p:cNvSpPr txBox="1">
            <a:spLocks noChangeArrowheads="1"/>
          </p:cNvSpPr>
          <p:nvPr userDrawn="1"/>
        </p:nvSpPr>
        <p:spPr bwMode="auto">
          <a:xfrm>
            <a:off x="31751" y="232173"/>
            <a:ext cx="900113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物理学</a:t>
            </a:r>
          </a:p>
          <a:p>
            <a:pPr algn="ctr">
              <a:lnSpc>
                <a:spcPct val="120000"/>
              </a:lnSpc>
              <a:defRPr/>
            </a:pPr>
            <a:r>
              <a:rPr lang="zh-CN" altLang="en-US" sz="9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第六版</a:t>
            </a:r>
          </a:p>
        </p:txBody>
      </p:sp>
      <p:pic>
        <p:nvPicPr>
          <p:cNvPr id="47115" name="Picture 14" descr="D:\Program Files\Microsoft Office\MEDIA\CAGCAT10\j0305257.wmf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237539" y="4171950"/>
            <a:ext cx="581025" cy="56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val 21"/>
          <p:cNvSpPr>
            <a:spLocks noChangeArrowheads="1"/>
          </p:cNvSpPr>
          <p:nvPr userDrawn="1"/>
        </p:nvSpPr>
        <p:spPr bwMode="auto">
          <a:xfrm>
            <a:off x="6815139" y="519112"/>
            <a:ext cx="2232025" cy="53579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 userDrawn="1"/>
        </p:nvSpPr>
        <p:spPr bwMode="auto">
          <a:xfrm>
            <a:off x="7054851" y="86916"/>
            <a:ext cx="1876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0066"/>
                </a:solidFill>
                <a:ea typeface="楷体_GB2312" pitchFamily="49" charset="-122"/>
              </a:rPr>
              <a:t>本章目录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012" r:id="rId2"/>
    <p:sldLayoutId id="2147483878" r:id="rId3"/>
    <p:sldLayoutId id="2147483877" r:id="rId4"/>
    <p:sldLayoutId id="2147483876" r:id="rId5"/>
    <p:sldLayoutId id="2147483875" r:id="rId6"/>
    <p:sldLayoutId id="2147483874" r:id="rId7"/>
    <p:sldLayoutId id="2147483873" r:id="rId8"/>
    <p:sldLayoutId id="2147483872" r:id="rId9"/>
    <p:sldLayoutId id="2147483871" r:id="rId10"/>
    <p:sldLayoutId id="214748387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5"/>
          <p:cNvSpPr>
            <a:spLocks noChangeArrowheads="1"/>
          </p:cNvSpPr>
          <p:nvPr userDrawn="1"/>
        </p:nvSpPr>
        <p:spPr bwMode="auto">
          <a:xfrm rot="19340345">
            <a:off x="8713788" y="4527948"/>
            <a:ext cx="330200" cy="2202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9" r:id="rId2"/>
    <p:sldLayoutId id="2147483888" r:id="rId3"/>
    <p:sldLayoutId id="2147483887" r:id="rId4"/>
    <p:sldLayoutId id="2147483886" r:id="rId5"/>
    <p:sldLayoutId id="2147483885" r:id="rId6"/>
    <p:sldLayoutId id="2147483884" r:id="rId7"/>
    <p:sldLayoutId id="2147483883" r:id="rId8"/>
    <p:sldLayoutId id="2147483882" r:id="rId9"/>
    <p:sldLayoutId id="2147483881" r:id="rId10"/>
    <p:sldLayoutId id="214748388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1747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第十章  波动</a:t>
            </a:r>
          </a:p>
        </p:txBody>
      </p:sp>
      <p:sp>
        <p:nvSpPr>
          <p:cNvPr id="14" name="矩形 13"/>
          <p:cNvSpPr/>
          <p:nvPr/>
        </p:nvSpPr>
        <p:spPr>
          <a:xfrm>
            <a:off x="8356219" y="4714890"/>
            <a:ext cx="45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fld id="{DA95E20A-55CA-44E2-A236-C17F923D3DF5}" type="slidenum">
              <a:rPr lang="zh-CN" altLang="en-US" sz="1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宋体" charset="-122"/>
              </a:rPr>
              <a:pPr algn="ctr">
                <a:defRPr/>
              </a:pPr>
              <a:t>‹#›</a:t>
            </a:fld>
            <a:endParaRPr lang="zh-CN" alt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0" r:id="rId2"/>
    <p:sldLayoutId id="2147483899" r:id="rId3"/>
    <p:sldLayoutId id="2147483898" r:id="rId4"/>
    <p:sldLayoutId id="2147483897" r:id="rId5"/>
    <p:sldLayoutId id="2147483896" r:id="rId6"/>
    <p:sldLayoutId id="2147483895" r:id="rId7"/>
    <p:sldLayoutId id="2147483894" r:id="rId8"/>
    <p:sldLayoutId id="2147483893" r:id="rId9"/>
    <p:sldLayoutId id="2147483892" r:id="rId10"/>
    <p:sldLayoutId id="214748389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1747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第十章  波动</a:t>
            </a:r>
          </a:p>
        </p:txBody>
      </p:sp>
      <p:sp>
        <p:nvSpPr>
          <p:cNvPr id="14" name="矩形 13"/>
          <p:cNvSpPr/>
          <p:nvPr/>
        </p:nvSpPr>
        <p:spPr>
          <a:xfrm>
            <a:off x="8356219" y="4714890"/>
            <a:ext cx="45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fld id="{3ACEF966-499F-4B8A-9D03-7D7E7E59B740}" type="slidenum">
              <a:rPr lang="zh-CN" altLang="en-US" sz="1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宋体" charset="-122"/>
              </a:rPr>
              <a:pPr algn="ctr">
                <a:defRPr/>
              </a:pPr>
              <a:t>‹#›</a:t>
            </a:fld>
            <a:endParaRPr lang="zh-CN" alt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BFD53E03-5C8B-4254-B0F8-159CB28BC7F5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1" r:id="rId2"/>
    <p:sldLayoutId id="2147483910" r:id="rId3"/>
    <p:sldLayoutId id="2147483909" r:id="rId4"/>
    <p:sldLayoutId id="2147483908" r:id="rId5"/>
    <p:sldLayoutId id="2147483907" r:id="rId6"/>
    <p:sldLayoutId id="2147483906" r:id="rId7"/>
    <p:sldLayoutId id="2147483905" r:id="rId8"/>
    <p:sldLayoutId id="2147483904" r:id="rId9"/>
    <p:sldLayoutId id="2147483903" r:id="rId10"/>
    <p:sldLayoutId id="214748390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1747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第十章  波动</a:t>
            </a:r>
          </a:p>
        </p:txBody>
      </p:sp>
      <p:sp>
        <p:nvSpPr>
          <p:cNvPr id="14" name="矩形 13"/>
          <p:cNvSpPr/>
          <p:nvPr/>
        </p:nvSpPr>
        <p:spPr>
          <a:xfrm>
            <a:off x="8356219" y="4714890"/>
            <a:ext cx="45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fld id="{AFFE184F-5963-4C6A-A3A1-67FB7CFBFB58}" type="slidenum">
              <a:rPr lang="zh-CN" altLang="en-US" sz="1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宋体" charset="-122"/>
              </a:rPr>
              <a:pPr algn="ctr">
                <a:defRPr/>
              </a:pPr>
              <a:t>‹#›</a:t>
            </a:fld>
            <a:endParaRPr lang="zh-CN" alt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2C9E984B-004A-4EEE-BF3A-C57DAFAA8656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2" r:id="rId2"/>
    <p:sldLayoutId id="2147483921" r:id="rId3"/>
    <p:sldLayoutId id="2147483920" r:id="rId4"/>
    <p:sldLayoutId id="2147483919" r:id="rId5"/>
    <p:sldLayoutId id="2147483918" r:id="rId6"/>
    <p:sldLayoutId id="2147483917" r:id="rId7"/>
    <p:sldLayoutId id="2147483916" r:id="rId8"/>
    <p:sldLayoutId id="2147483915" r:id="rId9"/>
    <p:sldLayoutId id="2147483914" r:id="rId10"/>
    <p:sldLayoutId id="214748391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1747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第十章  波动</a:t>
            </a:r>
          </a:p>
        </p:txBody>
      </p:sp>
      <p:sp>
        <p:nvSpPr>
          <p:cNvPr id="14" name="矩形 13"/>
          <p:cNvSpPr/>
          <p:nvPr/>
        </p:nvSpPr>
        <p:spPr>
          <a:xfrm>
            <a:off x="8356219" y="4714890"/>
            <a:ext cx="45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fld id="{2A76521F-108E-4975-863A-D5A7AE681298}" type="slidenum">
              <a:rPr lang="zh-CN" altLang="en-US" sz="1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宋体" charset="-122"/>
              </a:rPr>
              <a:pPr algn="ctr">
                <a:defRPr/>
              </a:pPr>
              <a:t>‹#›</a:t>
            </a:fld>
            <a:endParaRPr lang="zh-CN" alt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4A126817-F5A7-40B6-ABF9-BBBC1754C085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3" r:id="rId2"/>
    <p:sldLayoutId id="2147483932" r:id="rId3"/>
    <p:sldLayoutId id="2147483931" r:id="rId4"/>
    <p:sldLayoutId id="2147483930" r:id="rId5"/>
    <p:sldLayoutId id="2147483929" r:id="rId6"/>
    <p:sldLayoutId id="2147483928" r:id="rId7"/>
    <p:sldLayoutId id="2147483927" r:id="rId8"/>
    <p:sldLayoutId id="2147483926" r:id="rId9"/>
    <p:sldLayoutId id="2147483925" r:id="rId10"/>
    <p:sldLayoutId id="214748392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1747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第十章  波动</a:t>
            </a:r>
          </a:p>
        </p:txBody>
      </p:sp>
      <p:sp>
        <p:nvSpPr>
          <p:cNvPr id="14" name="矩形 13"/>
          <p:cNvSpPr/>
          <p:nvPr/>
        </p:nvSpPr>
        <p:spPr>
          <a:xfrm>
            <a:off x="8356219" y="4714890"/>
            <a:ext cx="45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fld id="{B9376340-CF8E-437E-AFC3-BFB64E233FE0}" type="slidenum">
              <a:rPr lang="zh-CN" altLang="en-US" sz="1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宋体" charset="-122"/>
              </a:rPr>
              <a:pPr algn="ctr">
                <a:defRPr/>
              </a:pPr>
              <a:t>‹#›</a:t>
            </a:fld>
            <a:endParaRPr lang="zh-CN" alt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5DB4B069-B384-49BE-95BC-C1399061E402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4" r:id="rId2"/>
    <p:sldLayoutId id="2147483943" r:id="rId3"/>
    <p:sldLayoutId id="2147483942" r:id="rId4"/>
    <p:sldLayoutId id="2147483941" r:id="rId5"/>
    <p:sldLayoutId id="2147483940" r:id="rId6"/>
    <p:sldLayoutId id="2147483939" r:id="rId7"/>
    <p:sldLayoutId id="2147483938" r:id="rId8"/>
    <p:sldLayoutId id="2147483937" r:id="rId9"/>
    <p:sldLayoutId id="2147483936" r:id="rId10"/>
    <p:sldLayoutId id="214748393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1747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30550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第十章  波动</a:t>
            </a:r>
          </a:p>
        </p:txBody>
      </p:sp>
      <p:sp>
        <p:nvSpPr>
          <p:cNvPr id="14" name="矩形 13"/>
          <p:cNvSpPr/>
          <p:nvPr/>
        </p:nvSpPr>
        <p:spPr>
          <a:xfrm>
            <a:off x="8356219" y="4714890"/>
            <a:ext cx="453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fld id="{7F3DD4EB-9B83-436A-8521-4CB4067DFDE7}" type="slidenum">
              <a:rPr lang="zh-CN" altLang="en-US" sz="18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ea typeface="宋体" charset="-122"/>
              </a:rPr>
              <a:pPr algn="ctr">
                <a:defRPr/>
              </a:pPr>
              <a:t>‹#›</a:t>
            </a:fld>
            <a:endParaRPr lang="zh-CN" alt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5111A146-3BE0-4BED-8567-AFECBA4DA2DB}" type="datetimeFigureOut">
              <a:rPr lang="zh-CN" altLang="en-US"/>
              <a:pPr>
                <a:defRPr/>
              </a:pPr>
              <a:t>2024/4/22</a:t>
            </a:fld>
            <a:endParaRPr lang="zh-CN" altLang="en-US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rgbClr val="1C1C1C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5" r:id="rId2"/>
    <p:sldLayoutId id="2147483954" r:id="rId3"/>
    <p:sldLayoutId id="2147483953" r:id="rId4"/>
    <p:sldLayoutId id="2147483952" r:id="rId5"/>
    <p:sldLayoutId id="2147483951" r:id="rId6"/>
    <p:sldLayoutId id="2147483950" r:id="rId7"/>
    <p:sldLayoutId id="2147483949" r:id="rId8"/>
    <p:sldLayoutId id="2147483948" r:id="rId9"/>
    <p:sldLayoutId id="2147483947" r:id="rId10"/>
    <p:sldLayoutId id="214748394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69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66.wmf"/><Relationship Id="rId17" Type="http://schemas.openxmlformats.org/officeDocument/2006/relationships/oleObject" Target="../embeddings/oleObject64.bin"/><Relationship Id="rId2" Type="http://schemas.openxmlformats.org/officeDocument/2006/relationships/slideLayout" Target="../slideLayouts/slideLayout182.xml"/><Relationship Id="rId16" Type="http://schemas.openxmlformats.org/officeDocument/2006/relationships/image" Target="../media/image68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6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70.bin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18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6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76.bin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182.xml"/><Relationship Id="rId16" Type="http://schemas.openxmlformats.org/officeDocument/2006/relationships/image" Target="../media/image80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75.bin"/><Relationship Id="rId5" Type="http://schemas.openxmlformats.org/officeDocument/2006/relationships/oleObject" Target="../embeddings/oleObject72.bin"/><Relationship Id="rId15" Type="http://schemas.openxmlformats.org/officeDocument/2006/relationships/oleObject" Target="../embeddings/oleObject77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79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81.wmf"/><Relationship Id="rId9" Type="http://schemas.openxmlformats.org/officeDocument/2006/relationships/hyperlink" Target="flash06/capacitor-lab-basics_en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88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oleObject" Target="../embeddings/oleObject85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5.emf"/><Relationship Id="rId11" Type="http://schemas.openxmlformats.org/officeDocument/2006/relationships/image" Target="../media/image89.png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87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8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91.bin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97.emf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10" Type="http://schemas.openxmlformats.org/officeDocument/2006/relationships/image" Target="../media/image96.e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9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98.bin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01.e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100.e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02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03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12.wmf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09.emf"/><Relationship Id="rId17" Type="http://schemas.openxmlformats.org/officeDocument/2006/relationships/oleObject" Target="../embeddings/oleObject109.bin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11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6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10" Type="http://schemas.openxmlformats.org/officeDocument/2006/relationships/image" Target="../media/image108.wmf"/><Relationship Id="rId4" Type="http://schemas.openxmlformats.org/officeDocument/2006/relationships/image" Target="../media/image105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1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8.wmf"/><Relationship Id="rId18" Type="http://schemas.openxmlformats.org/officeDocument/2006/relationships/oleObject" Target="../embeddings/oleObject8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2.wmf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0.emf"/><Relationship Id="rId2" Type="http://schemas.openxmlformats.org/officeDocument/2006/relationships/slideLayout" Target="../slideLayouts/slideLayout28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image" Target="../media/image13.jpe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9.emf"/><Relationship Id="rId10" Type="http://schemas.openxmlformats.org/officeDocument/2006/relationships/image" Target="../media/image7.emf"/><Relationship Id="rId19" Type="http://schemas.openxmlformats.org/officeDocument/2006/relationships/image" Target="../media/image11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6.bin"/><Relationship Id="rId22" Type="http://schemas.openxmlformats.org/officeDocument/2006/relationships/hyperlink" Target="flash06/&#30005;&#20171;&#36136;.mp4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oleObject" Target="../embeddings/oleObject115.bin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17.wmf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19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10" Type="http://schemas.openxmlformats.org/officeDocument/2006/relationships/image" Target="../media/image116.wmf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1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122.bin"/><Relationship Id="rId18" Type="http://schemas.openxmlformats.org/officeDocument/2006/relationships/image" Target="../media/image122.w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17.wmf"/><Relationship Id="rId17" Type="http://schemas.openxmlformats.org/officeDocument/2006/relationships/oleObject" Target="../embeddings/oleObject124.bin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19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121.bin"/><Relationship Id="rId5" Type="http://schemas.openxmlformats.org/officeDocument/2006/relationships/oleObject" Target="../embeddings/oleObject118.bin"/><Relationship Id="rId15" Type="http://schemas.openxmlformats.org/officeDocument/2006/relationships/oleObject" Target="../embeddings/oleObject123.bin"/><Relationship Id="rId10" Type="http://schemas.openxmlformats.org/officeDocument/2006/relationships/image" Target="../media/image116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1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13" Type="http://schemas.openxmlformats.org/officeDocument/2006/relationships/oleObject" Target="../embeddings/oleObject130.bin"/><Relationship Id="rId18" Type="http://schemas.openxmlformats.org/officeDocument/2006/relationships/image" Target="../media/image130.emf"/><Relationship Id="rId26" Type="http://schemas.openxmlformats.org/officeDocument/2006/relationships/image" Target="../media/image134.emf"/><Relationship Id="rId3" Type="http://schemas.openxmlformats.org/officeDocument/2006/relationships/oleObject" Target="../embeddings/oleObject125.bin"/><Relationship Id="rId21" Type="http://schemas.openxmlformats.org/officeDocument/2006/relationships/oleObject" Target="../embeddings/oleObject134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27.wmf"/><Relationship Id="rId17" Type="http://schemas.openxmlformats.org/officeDocument/2006/relationships/oleObject" Target="../embeddings/oleObject132.bin"/><Relationship Id="rId25" Type="http://schemas.openxmlformats.org/officeDocument/2006/relationships/oleObject" Target="../embeddings/oleObject136.bin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29.wmf"/><Relationship Id="rId20" Type="http://schemas.openxmlformats.org/officeDocument/2006/relationships/image" Target="../media/image131.emf"/><Relationship Id="rId29" Type="http://schemas.openxmlformats.org/officeDocument/2006/relationships/oleObject" Target="../embeddings/oleObject138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4.wmf"/><Relationship Id="rId11" Type="http://schemas.openxmlformats.org/officeDocument/2006/relationships/oleObject" Target="../embeddings/oleObject129.bin"/><Relationship Id="rId24" Type="http://schemas.openxmlformats.org/officeDocument/2006/relationships/image" Target="../media/image133.emf"/><Relationship Id="rId32" Type="http://schemas.openxmlformats.org/officeDocument/2006/relationships/image" Target="../media/image137.emf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23" Type="http://schemas.openxmlformats.org/officeDocument/2006/relationships/oleObject" Target="../embeddings/oleObject135.bin"/><Relationship Id="rId28" Type="http://schemas.openxmlformats.org/officeDocument/2006/relationships/image" Target="../media/image135.emf"/><Relationship Id="rId10" Type="http://schemas.openxmlformats.org/officeDocument/2006/relationships/image" Target="../media/image126.wmf"/><Relationship Id="rId19" Type="http://schemas.openxmlformats.org/officeDocument/2006/relationships/oleObject" Target="../embeddings/oleObject133.bin"/><Relationship Id="rId31" Type="http://schemas.openxmlformats.org/officeDocument/2006/relationships/oleObject" Target="../embeddings/oleObject139.bin"/><Relationship Id="rId4" Type="http://schemas.openxmlformats.org/officeDocument/2006/relationships/image" Target="../media/image123.w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28.wmf"/><Relationship Id="rId22" Type="http://schemas.openxmlformats.org/officeDocument/2006/relationships/image" Target="../media/image132.emf"/><Relationship Id="rId27" Type="http://schemas.openxmlformats.org/officeDocument/2006/relationships/oleObject" Target="../embeddings/oleObject137.bin"/><Relationship Id="rId30" Type="http://schemas.openxmlformats.org/officeDocument/2006/relationships/image" Target="../media/image13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145.bin"/><Relationship Id="rId18" Type="http://schemas.openxmlformats.org/officeDocument/2006/relationships/image" Target="../media/image143.emf"/><Relationship Id="rId26" Type="http://schemas.openxmlformats.org/officeDocument/2006/relationships/image" Target="../media/image147.emf"/><Relationship Id="rId3" Type="http://schemas.openxmlformats.org/officeDocument/2006/relationships/oleObject" Target="../embeddings/oleObject140.bin"/><Relationship Id="rId21" Type="http://schemas.openxmlformats.org/officeDocument/2006/relationships/oleObject" Target="../embeddings/oleObject149.bin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147.bin"/><Relationship Id="rId25" Type="http://schemas.openxmlformats.org/officeDocument/2006/relationships/oleObject" Target="../embeddings/oleObject151.bin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42.emf"/><Relationship Id="rId20" Type="http://schemas.openxmlformats.org/officeDocument/2006/relationships/image" Target="../media/image144.emf"/><Relationship Id="rId29" Type="http://schemas.openxmlformats.org/officeDocument/2006/relationships/oleObject" Target="../embeddings/oleObject153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144.bin"/><Relationship Id="rId24" Type="http://schemas.openxmlformats.org/officeDocument/2006/relationships/image" Target="../media/image146.emf"/><Relationship Id="rId32" Type="http://schemas.openxmlformats.org/officeDocument/2006/relationships/image" Target="../media/image150.emf"/><Relationship Id="rId5" Type="http://schemas.openxmlformats.org/officeDocument/2006/relationships/oleObject" Target="../embeddings/oleObject141.bin"/><Relationship Id="rId15" Type="http://schemas.openxmlformats.org/officeDocument/2006/relationships/oleObject" Target="../embeddings/oleObject146.bin"/><Relationship Id="rId23" Type="http://schemas.openxmlformats.org/officeDocument/2006/relationships/oleObject" Target="../embeddings/oleObject150.bin"/><Relationship Id="rId28" Type="http://schemas.openxmlformats.org/officeDocument/2006/relationships/image" Target="../media/image148.emf"/><Relationship Id="rId10" Type="http://schemas.openxmlformats.org/officeDocument/2006/relationships/image" Target="../media/image141.wmf"/><Relationship Id="rId19" Type="http://schemas.openxmlformats.org/officeDocument/2006/relationships/oleObject" Target="../embeddings/oleObject148.bin"/><Relationship Id="rId31" Type="http://schemas.openxmlformats.org/officeDocument/2006/relationships/oleObject" Target="../embeddings/oleObject154.bin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143.bin"/><Relationship Id="rId14" Type="http://schemas.openxmlformats.org/officeDocument/2006/relationships/image" Target="../media/image124.wmf"/><Relationship Id="rId22" Type="http://schemas.openxmlformats.org/officeDocument/2006/relationships/image" Target="../media/image145.emf"/><Relationship Id="rId27" Type="http://schemas.openxmlformats.org/officeDocument/2006/relationships/oleObject" Target="../embeddings/oleObject152.bin"/><Relationship Id="rId30" Type="http://schemas.openxmlformats.org/officeDocument/2006/relationships/image" Target="../media/image1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oleObject" Target="../embeddings/oleObject160.bin"/><Relationship Id="rId18" Type="http://schemas.openxmlformats.org/officeDocument/2006/relationships/image" Target="../media/image158.wmf"/><Relationship Id="rId26" Type="http://schemas.openxmlformats.org/officeDocument/2006/relationships/image" Target="../media/image162.wmf"/><Relationship Id="rId3" Type="http://schemas.openxmlformats.org/officeDocument/2006/relationships/oleObject" Target="../embeddings/oleObject155.bin"/><Relationship Id="rId21" Type="http://schemas.openxmlformats.org/officeDocument/2006/relationships/oleObject" Target="../embeddings/oleObject164.bin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155.wmf"/><Relationship Id="rId17" Type="http://schemas.openxmlformats.org/officeDocument/2006/relationships/oleObject" Target="../embeddings/oleObject162.bin"/><Relationship Id="rId25" Type="http://schemas.openxmlformats.org/officeDocument/2006/relationships/oleObject" Target="../embeddings/oleObject166.bin"/><Relationship Id="rId2" Type="http://schemas.openxmlformats.org/officeDocument/2006/relationships/slideLayout" Target="../slideLayouts/slideLayout171.xml"/><Relationship Id="rId16" Type="http://schemas.openxmlformats.org/officeDocument/2006/relationships/image" Target="../media/image157.wmf"/><Relationship Id="rId20" Type="http://schemas.openxmlformats.org/officeDocument/2006/relationships/image" Target="../media/image159.wmf"/><Relationship Id="rId29" Type="http://schemas.openxmlformats.org/officeDocument/2006/relationships/oleObject" Target="../embeddings/oleObject169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2.wmf"/><Relationship Id="rId11" Type="http://schemas.openxmlformats.org/officeDocument/2006/relationships/oleObject" Target="../embeddings/oleObject159.bin"/><Relationship Id="rId24" Type="http://schemas.openxmlformats.org/officeDocument/2006/relationships/image" Target="../media/image161.emf"/><Relationship Id="rId5" Type="http://schemas.openxmlformats.org/officeDocument/2006/relationships/oleObject" Target="../embeddings/oleObject156.bin"/><Relationship Id="rId15" Type="http://schemas.openxmlformats.org/officeDocument/2006/relationships/oleObject" Target="../embeddings/oleObject161.bin"/><Relationship Id="rId23" Type="http://schemas.openxmlformats.org/officeDocument/2006/relationships/oleObject" Target="../embeddings/oleObject165.bin"/><Relationship Id="rId28" Type="http://schemas.openxmlformats.org/officeDocument/2006/relationships/oleObject" Target="../embeddings/oleObject168.bin"/><Relationship Id="rId10" Type="http://schemas.openxmlformats.org/officeDocument/2006/relationships/image" Target="../media/image154.wmf"/><Relationship Id="rId19" Type="http://schemas.openxmlformats.org/officeDocument/2006/relationships/oleObject" Target="../embeddings/oleObject163.bin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158.bin"/><Relationship Id="rId14" Type="http://schemas.openxmlformats.org/officeDocument/2006/relationships/image" Target="../media/image156.wmf"/><Relationship Id="rId22" Type="http://schemas.openxmlformats.org/officeDocument/2006/relationships/image" Target="../media/image160.wmf"/><Relationship Id="rId27" Type="http://schemas.openxmlformats.org/officeDocument/2006/relationships/oleObject" Target="../embeddings/oleObject167.bin"/><Relationship Id="rId30" Type="http://schemas.openxmlformats.org/officeDocument/2006/relationships/image" Target="../media/image16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oleObject" Target="../embeddings/oleObject175.bin"/><Relationship Id="rId18" Type="http://schemas.openxmlformats.org/officeDocument/2006/relationships/image" Target="../media/image170.wmf"/><Relationship Id="rId26" Type="http://schemas.openxmlformats.org/officeDocument/2006/relationships/image" Target="../media/image173.wmf"/><Relationship Id="rId3" Type="http://schemas.openxmlformats.org/officeDocument/2006/relationships/oleObject" Target="../embeddings/oleObject170.bin"/><Relationship Id="rId21" Type="http://schemas.openxmlformats.org/officeDocument/2006/relationships/oleObject" Target="../embeddings/oleObject179.bin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167.wmf"/><Relationship Id="rId17" Type="http://schemas.openxmlformats.org/officeDocument/2006/relationships/oleObject" Target="../embeddings/oleObject177.bin"/><Relationship Id="rId25" Type="http://schemas.openxmlformats.org/officeDocument/2006/relationships/oleObject" Target="../embeddings/oleObject182.bin"/><Relationship Id="rId2" Type="http://schemas.openxmlformats.org/officeDocument/2006/relationships/slideLayout" Target="../slideLayouts/slideLayout171.xml"/><Relationship Id="rId16" Type="http://schemas.openxmlformats.org/officeDocument/2006/relationships/image" Target="../media/image169.wmf"/><Relationship Id="rId20" Type="http://schemas.openxmlformats.org/officeDocument/2006/relationships/image" Target="../media/image171.wmf"/><Relationship Id="rId29" Type="http://schemas.openxmlformats.org/officeDocument/2006/relationships/oleObject" Target="../embeddings/oleObject184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174.bin"/><Relationship Id="rId24" Type="http://schemas.openxmlformats.org/officeDocument/2006/relationships/oleObject" Target="../embeddings/oleObject181.bin"/><Relationship Id="rId32" Type="http://schemas.openxmlformats.org/officeDocument/2006/relationships/image" Target="../media/image176.wmf"/><Relationship Id="rId5" Type="http://schemas.openxmlformats.org/officeDocument/2006/relationships/oleObject" Target="../embeddings/oleObject171.bin"/><Relationship Id="rId15" Type="http://schemas.openxmlformats.org/officeDocument/2006/relationships/oleObject" Target="../embeddings/oleObject176.bin"/><Relationship Id="rId23" Type="http://schemas.openxmlformats.org/officeDocument/2006/relationships/oleObject" Target="../embeddings/oleObject180.bin"/><Relationship Id="rId28" Type="http://schemas.openxmlformats.org/officeDocument/2006/relationships/image" Target="../media/image174.wmf"/><Relationship Id="rId10" Type="http://schemas.openxmlformats.org/officeDocument/2006/relationships/image" Target="../media/image166.wmf"/><Relationship Id="rId19" Type="http://schemas.openxmlformats.org/officeDocument/2006/relationships/oleObject" Target="../embeddings/oleObject178.bin"/><Relationship Id="rId31" Type="http://schemas.openxmlformats.org/officeDocument/2006/relationships/oleObject" Target="../embeddings/oleObject185.bin"/><Relationship Id="rId4" Type="http://schemas.openxmlformats.org/officeDocument/2006/relationships/image" Target="../media/image164.wmf"/><Relationship Id="rId9" Type="http://schemas.openxmlformats.org/officeDocument/2006/relationships/oleObject" Target="../embeddings/oleObject173.bin"/><Relationship Id="rId14" Type="http://schemas.openxmlformats.org/officeDocument/2006/relationships/image" Target="../media/image168.wmf"/><Relationship Id="rId22" Type="http://schemas.openxmlformats.org/officeDocument/2006/relationships/image" Target="../media/image172.wmf"/><Relationship Id="rId27" Type="http://schemas.openxmlformats.org/officeDocument/2006/relationships/oleObject" Target="../embeddings/oleObject183.bin"/><Relationship Id="rId30" Type="http://schemas.openxmlformats.org/officeDocument/2006/relationships/image" Target="../media/image17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6.bin"/><Relationship Id="rId2" Type="http://schemas.openxmlformats.org/officeDocument/2006/relationships/slideLayout" Target="../slideLayouts/slideLayout17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78.wmf"/><Relationship Id="rId5" Type="http://schemas.openxmlformats.org/officeDocument/2006/relationships/oleObject" Target="../embeddings/oleObject187.bin"/><Relationship Id="rId4" Type="http://schemas.openxmlformats.org/officeDocument/2006/relationships/image" Target="../media/image17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1.wdp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9.emf"/><Relationship Id="rId18" Type="http://schemas.openxmlformats.org/officeDocument/2006/relationships/oleObject" Target="../embeddings/oleObject16.bin"/><Relationship Id="rId26" Type="http://schemas.openxmlformats.org/officeDocument/2006/relationships/oleObject" Target="../embeddings/oleObject20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3.wmf"/><Relationship Id="rId7" Type="http://schemas.openxmlformats.org/officeDocument/2006/relationships/oleObject" Target="../embeddings/oleObject11.bin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21.wmf"/><Relationship Id="rId25" Type="http://schemas.openxmlformats.org/officeDocument/2006/relationships/image" Target="../media/image25.emf"/><Relationship Id="rId2" Type="http://schemas.openxmlformats.org/officeDocument/2006/relationships/slideLayout" Target="../slideLayouts/slideLayout28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29" Type="http://schemas.openxmlformats.org/officeDocument/2006/relationships/image" Target="../media/image27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slide" Target="slide6.xml"/><Relationship Id="rId24" Type="http://schemas.openxmlformats.org/officeDocument/2006/relationships/oleObject" Target="../embeddings/oleObject19.bin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20.wmf"/><Relationship Id="rId23" Type="http://schemas.openxmlformats.org/officeDocument/2006/relationships/image" Target="../media/image24.emf"/><Relationship Id="rId28" Type="http://schemas.openxmlformats.org/officeDocument/2006/relationships/oleObject" Target="../embeddings/oleObject21.bin"/><Relationship Id="rId10" Type="http://schemas.openxmlformats.org/officeDocument/2006/relationships/image" Target="../media/image18.wmf"/><Relationship Id="rId19" Type="http://schemas.openxmlformats.org/officeDocument/2006/relationships/image" Target="../media/image22.wmf"/><Relationship Id="rId4" Type="http://schemas.openxmlformats.org/officeDocument/2006/relationships/image" Target="../media/image13.jpeg"/><Relationship Id="rId9" Type="http://schemas.openxmlformats.org/officeDocument/2006/relationships/oleObject" Target="../embeddings/oleObject12.bin"/><Relationship Id="rId14" Type="http://schemas.openxmlformats.org/officeDocument/2006/relationships/oleObject" Target="../embeddings/oleObject14.bin"/><Relationship Id="rId22" Type="http://schemas.openxmlformats.org/officeDocument/2006/relationships/oleObject" Target="../embeddings/oleObject18.bin"/><Relationship Id="rId27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16.wmf"/><Relationship Id="rId18" Type="http://schemas.openxmlformats.org/officeDocument/2006/relationships/oleObject" Target="../embeddings/oleObject29.bin"/><Relationship Id="rId3" Type="http://schemas.openxmlformats.org/officeDocument/2006/relationships/oleObject" Target="../embeddings/oleObject22.bin"/><Relationship Id="rId21" Type="http://schemas.openxmlformats.org/officeDocument/2006/relationships/image" Target="../media/image35.emf"/><Relationship Id="rId7" Type="http://schemas.openxmlformats.org/officeDocument/2006/relationships/oleObject" Target="../embeddings/oleObject24.bin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33.emf"/><Relationship Id="rId2" Type="http://schemas.openxmlformats.org/officeDocument/2006/relationships/slideLayout" Target="../slideLayouts/slideLayout28.xml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0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wmf"/><Relationship Id="rId11" Type="http://schemas.openxmlformats.org/officeDocument/2006/relationships/image" Target="../media/image13.jpeg"/><Relationship Id="rId5" Type="http://schemas.openxmlformats.org/officeDocument/2006/relationships/oleObject" Target="../embeddings/oleObject23.bin"/><Relationship Id="rId15" Type="http://schemas.openxmlformats.org/officeDocument/2006/relationships/image" Target="../media/image32.wmf"/><Relationship Id="rId10" Type="http://schemas.openxmlformats.org/officeDocument/2006/relationships/image" Target="../media/image31.wmf"/><Relationship Id="rId19" Type="http://schemas.openxmlformats.org/officeDocument/2006/relationships/image" Target="../media/image34.e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25.bin"/><Relationship Id="rId14" Type="http://schemas.openxmlformats.org/officeDocument/2006/relationships/oleObject" Target="../embeddings/oleObject2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16.wmf"/><Relationship Id="rId18" Type="http://schemas.openxmlformats.org/officeDocument/2006/relationships/image" Target="../media/image41.emf"/><Relationship Id="rId26" Type="http://schemas.openxmlformats.org/officeDocument/2006/relationships/image" Target="../media/image45.wmf"/><Relationship Id="rId3" Type="http://schemas.openxmlformats.org/officeDocument/2006/relationships/oleObject" Target="../embeddings/oleObject31.bin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33.bin"/><Relationship Id="rId12" Type="http://schemas.openxmlformats.org/officeDocument/2006/relationships/oleObject" Target="../embeddings/oleObject35.bin"/><Relationship Id="rId17" Type="http://schemas.openxmlformats.org/officeDocument/2006/relationships/oleObject" Target="../embeddings/oleObject37.bin"/><Relationship Id="rId25" Type="http://schemas.openxmlformats.org/officeDocument/2006/relationships/oleObject" Target="../embeddings/oleObject41.bin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40.e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11" Type="http://schemas.openxmlformats.org/officeDocument/2006/relationships/image" Target="../media/image13.jpeg"/><Relationship Id="rId24" Type="http://schemas.openxmlformats.org/officeDocument/2006/relationships/image" Target="../media/image44.wmf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6.bin"/><Relationship Id="rId23" Type="http://schemas.openxmlformats.org/officeDocument/2006/relationships/oleObject" Target="../embeddings/oleObject40.bin"/><Relationship Id="rId28" Type="http://schemas.openxmlformats.org/officeDocument/2006/relationships/image" Target="../media/image46.wmf"/><Relationship Id="rId10" Type="http://schemas.openxmlformats.org/officeDocument/2006/relationships/image" Target="../media/image39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36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7.png"/><Relationship Id="rId22" Type="http://schemas.openxmlformats.org/officeDocument/2006/relationships/image" Target="../media/image43.wmf"/><Relationship Id="rId27" Type="http://schemas.openxmlformats.org/officeDocument/2006/relationships/oleObject" Target="../embeddings/oleObject4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9.wmf"/><Relationship Id="rId11" Type="http://schemas.openxmlformats.org/officeDocument/2006/relationships/image" Target="../media/image52.png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4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52.bin"/><Relationship Id="rId18" Type="http://schemas.openxmlformats.org/officeDocument/2006/relationships/oleObject" Target="../embeddings/oleObject55.bin"/><Relationship Id="rId3" Type="http://schemas.openxmlformats.org/officeDocument/2006/relationships/oleObject" Target="../embeddings/oleObject47.bin"/><Relationship Id="rId21" Type="http://schemas.openxmlformats.org/officeDocument/2006/relationships/image" Target="../media/image61.wmf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57.wmf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59.wmf"/><Relationship Id="rId20" Type="http://schemas.openxmlformats.org/officeDocument/2006/relationships/oleObject" Target="../embeddings/oleObject56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56.wmf"/><Relationship Id="rId19" Type="http://schemas.openxmlformats.org/officeDocument/2006/relationships/image" Target="../media/image60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5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2040731" y="917973"/>
            <a:ext cx="5434013" cy="3194447"/>
            <a:chOff x="754" y="771"/>
            <a:chExt cx="4564" cy="2683"/>
          </a:xfrm>
        </p:grpSpPr>
        <p:sp>
          <p:nvSpPr>
            <p:cNvPr id="19460" name="Text Box 4"/>
            <p:cNvSpPr txBox="1">
              <a:spLocks noChangeArrowheads="1"/>
            </p:cNvSpPr>
            <p:nvPr/>
          </p:nvSpPr>
          <p:spPr bwMode="auto">
            <a:xfrm>
              <a:off x="754" y="771"/>
              <a:ext cx="4564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700" b="1" dirty="0">
                  <a:solidFill>
                    <a:srgbClr val="000000"/>
                  </a:solidFill>
                  <a:latin typeface="Times New Roman" pitchFamily="18" charset="0"/>
                </a:rPr>
                <a:t>第六章   静电场中的导体与电介质</a:t>
              </a:r>
              <a:endParaRPr kumimoji="1" lang="zh-CN" altLang="en-US" sz="27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9461" name="Text Box 5"/>
            <p:cNvSpPr txBox="1">
              <a:spLocks noChangeArrowheads="1"/>
            </p:cNvSpPr>
            <p:nvPr/>
          </p:nvSpPr>
          <p:spPr bwMode="auto">
            <a:xfrm>
              <a:off x="1086" y="1299"/>
              <a:ext cx="268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</a:rPr>
                <a:t>6.1  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静电场中的导体</a:t>
              </a:r>
            </a:p>
          </p:txBody>
        </p:sp>
        <p:sp>
          <p:nvSpPr>
            <p:cNvPr id="19462" name="Text Box 6"/>
            <p:cNvSpPr txBox="1">
              <a:spLocks noChangeArrowheads="1"/>
            </p:cNvSpPr>
            <p:nvPr/>
          </p:nvSpPr>
          <p:spPr bwMode="auto">
            <a:xfrm>
              <a:off x="1086" y="2601"/>
              <a:ext cx="242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</a:rPr>
                <a:t>6.4 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电容和电容器</a:t>
              </a:r>
            </a:p>
          </p:txBody>
        </p:sp>
        <p:sp>
          <p:nvSpPr>
            <p:cNvPr id="19463" name="Text Box 7"/>
            <p:cNvSpPr txBox="1">
              <a:spLocks noChangeArrowheads="1"/>
            </p:cNvSpPr>
            <p:nvPr/>
          </p:nvSpPr>
          <p:spPr bwMode="auto">
            <a:xfrm>
              <a:off x="1086" y="2167"/>
              <a:ext cx="398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</a:rPr>
                <a:t>6.3 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电位移、介质中的高斯定理</a:t>
              </a:r>
              <a:endParaRPr lang="en-US" altLang="zh-CN" sz="24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9483" name="Text Box 27"/>
            <p:cNvSpPr txBox="1">
              <a:spLocks noChangeArrowheads="1"/>
            </p:cNvSpPr>
            <p:nvPr/>
          </p:nvSpPr>
          <p:spPr bwMode="auto">
            <a:xfrm>
              <a:off x="1086" y="3066"/>
              <a:ext cx="3977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</a:rPr>
                <a:t>6.5  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静电场的能量、能量密度</a:t>
              </a: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9484" name="Text Box 28"/>
            <p:cNvSpPr txBox="1">
              <a:spLocks noChangeArrowheads="1"/>
            </p:cNvSpPr>
            <p:nvPr/>
          </p:nvSpPr>
          <p:spPr bwMode="auto">
            <a:xfrm>
              <a:off x="1086" y="1763"/>
              <a:ext cx="312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§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</a:rPr>
                <a:t>6.2  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静电场中的介质</a:t>
              </a:r>
              <a:endParaRPr lang="zh-CN" altLang="en-US" sz="24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851059" y="235822"/>
            <a:ext cx="6497240" cy="1417311"/>
            <a:chOff x="277813" y="301097"/>
            <a:chExt cx="8662987" cy="1889748"/>
          </a:xfrm>
        </p:grpSpPr>
        <p:sp>
          <p:nvSpPr>
            <p:cNvPr id="40981" name="Text Box 21"/>
            <p:cNvSpPr txBox="1">
              <a:spLocks noChangeArrowheads="1"/>
            </p:cNvSpPr>
            <p:nvPr/>
          </p:nvSpPr>
          <p:spPr bwMode="auto">
            <a:xfrm>
              <a:off x="277813" y="301097"/>
              <a:ext cx="8662987" cy="1889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">
                <a:lnSpc>
                  <a:spcPct val="120000"/>
                </a:lnSpc>
                <a:spcBef>
                  <a:spcPct val="50000"/>
                </a:spcBef>
              </a:pPr>
              <a:r>
                <a:rPr kumimoji="1" lang="zh-CN" altLang="en-US" sz="2100" b="1" dirty="0">
                  <a:solidFill>
                    <a:srgbClr val="A50021"/>
                  </a:solidFill>
                  <a:latin typeface="Times New Roman" pitchFamily="18" charset="0"/>
                  <a:ea typeface="宋体" charset="-122"/>
                </a:rPr>
                <a:t>例</a:t>
              </a:r>
              <a:r>
                <a:rPr kumimoji="1" lang="en-US" altLang="zh-CN" sz="2100" b="1" dirty="0">
                  <a:solidFill>
                    <a:srgbClr val="A50021"/>
                  </a:solidFill>
                  <a:latin typeface="Times New Roman" pitchFamily="18" charset="0"/>
                  <a:ea typeface="宋体" charset="-122"/>
                </a:rPr>
                <a:t>1</a:t>
              </a:r>
              <a:r>
                <a:rPr kumimoji="1" lang="en-US" altLang="zh-CN" sz="2100" b="1" dirty="0">
                  <a:solidFill>
                    <a:srgbClr val="CC0000"/>
                  </a:solidFill>
                  <a:latin typeface="Times New Roman" pitchFamily="18" charset="0"/>
                  <a:ea typeface="宋体" charset="-122"/>
                </a:rPr>
                <a:t>  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平行板电容器充满两层厚度为</a:t>
              </a:r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d</a:t>
              </a:r>
              <a:r>
                <a:rPr kumimoji="1" lang="en-US" altLang="zh-CN" sz="2100" b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1</a:t>
              </a:r>
              <a:r>
                <a:rPr kumimoji="1" lang="en-US" altLang="zh-CN" sz="2100" b="1" i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和 </a:t>
              </a:r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d</a:t>
              </a:r>
              <a:r>
                <a:rPr kumimoji="1" lang="en-US" altLang="zh-CN" sz="2100" b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2</a:t>
              </a:r>
              <a:r>
                <a:rPr kumimoji="1" lang="en-US" altLang="zh-CN" sz="2100" b="1" i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的电介质，相对电容率分别为</a:t>
              </a:r>
              <a:r>
                <a:rPr kumimoji="1" lang="zh-CN" altLang="en-US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    </a:t>
              </a:r>
              <a:r>
                <a:rPr kumimoji="1" lang="zh-CN" altLang="en-US" sz="2100" b="1" i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    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和</a:t>
              </a:r>
              <a:r>
                <a:rPr kumimoji="1" lang="zh-CN" altLang="en-US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        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,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自由电荷面密度为</a:t>
              </a:r>
              <a:r>
                <a:rPr kumimoji="1" lang="zh-CN" altLang="en-US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        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,</a:t>
              </a:r>
            </a:p>
            <a:p>
              <a:pPr fontAlgn="b">
                <a:lnSpc>
                  <a:spcPct val="120000"/>
                </a:lnSpc>
                <a:spcBef>
                  <a:spcPct val="50000"/>
                </a:spcBef>
              </a:pPr>
              <a:r>
                <a:rPr kumimoji="1" lang="zh-CN" altLang="en-US" sz="2100" b="1" dirty="0">
                  <a:solidFill>
                    <a:srgbClr val="A50021"/>
                  </a:solidFill>
                  <a:latin typeface="Times New Roman" pitchFamily="18" charset="0"/>
                  <a:ea typeface="宋体" charset="-122"/>
                </a:rPr>
                <a:t>求</a:t>
              </a:r>
              <a:r>
                <a:rPr kumimoji="1" lang="en-US" altLang="zh-CN" sz="2100" b="1" dirty="0">
                  <a:solidFill>
                    <a:srgbClr val="A50021"/>
                  </a:solidFill>
                  <a:latin typeface="Times New Roman" pitchFamily="18" charset="0"/>
                  <a:ea typeface="宋体" charset="-122"/>
                </a:rPr>
                <a:t>: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电介质中的电位移，电场强度 </a:t>
              </a:r>
              <a:r>
                <a: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.</a:t>
              </a:r>
              <a:endPara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41003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6185056"/>
                </p:ext>
              </p:extLst>
            </p:nvPr>
          </p:nvGraphicFramePr>
          <p:xfrm>
            <a:off x="3257868" y="758246"/>
            <a:ext cx="491172" cy="632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792" name="Equation" r:id="rId3" imgW="190440" imgH="228600" progId="Equation.DSMT4">
                    <p:embed/>
                  </p:oleObj>
                </mc:Choice>
                <mc:Fallback>
                  <p:oleObj name="Equation" r:id="rId3" imgW="190440" imgH="228600" progId="Equation.DSMT4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7868" y="758246"/>
                          <a:ext cx="491172" cy="63240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04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8908199"/>
                </p:ext>
              </p:extLst>
            </p:nvPr>
          </p:nvGraphicFramePr>
          <p:xfrm>
            <a:off x="4261802" y="751032"/>
            <a:ext cx="482917" cy="630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793" name="Equation" r:id="rId5" imgW="203040" imgH="228600" progId="Equation.DSMT4">
                    <p:embed/>
                  </p:oleObj>
                </mc:Choice>
                <mc:Fallback>
                  <p:oleObj name="Equation" r:id="rId5" imgW="203040" imgH="228600" progId="Equation.DSMT4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1802" y="751032"/>
                          <a:ext cx="482917" cy="63097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2" name="Object 52"/>
            <p:cNvGraphicFramePr>
              <a:graphicFrameLocks noChangeAspect="1"/>
            </p:cNvGraphicFramePr>
            <p:nvPr/>
          </p:nvGraphicFramePr>
          <p:xfrm>
            <a:off x="8030635" y="810506"/>
            <a:ext cx="495299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794" name="公式" r:id="rId7" imgW="190440" imgH="228600" progId="Equation.DSMT4">
                    <p:embed/>
                  </p:oleObj>
                </mc:Choice>
                <mc:Fallback>
                  <p:oleObj name="公式" r:id="rId7" imgW="190440" imgH="228600" progId="Equation.DSMT4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0635" y="810506"/>
                          <a:ext cx="495299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 Box 22"/>
          <p:cNvSpPr txBox="1">
            <a:spLocks noChangeArrowheads="1"/>
          </p:cNvSpPr>
          <p:nvPr/>
        </p:nvSpPr>
        <p:spPr bwMode="auto">
          <a:xfrm>
            <a:off x="850820" y="1693612"/>
            <a:ext cx="4648200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">
              <a:spcBef>
                <a:spcPct val="50000"/>
              </a:spcBef>
            </a:pPr>
            <a:r>
              <a:rPr kumimoji="1" lang="zh-CN" altLang="en-US" sz="2100" b="1" dirty="0">
                <a:solidFill>
                  <a:srgbClr val="A50021"/>
                </a:solidFill>
                <a:latin typeface="Times New Roman" pitchFamily="18" charset="0"/>
                <a:ea typeface="宋体" charset="-122"/>
              </a:rPr>
              <a:t>解</a:t>
            </a:r>
            <a:r>
              <a:rPr kumimoji="1" lang="en-US" altLang="zh-CN" sz="2100" b="1" dirty="0">
                <a:solidFill>
                  <a:srgbClr val="A50021"/>
                </a:solidFill>
                <a:latin typeface="Times New Roman" pitchFamily="18" charset="0"/>
                <a:ea typeface="宋体" charset="-122"/>
              </a:rPr>
              <a:t>:</a:t>
            </a:r>
            <a:r>
              <a:rPr kumimoji="1" lang="en-US" altLang="zh-CN" sz="2100" b="1" dirty="0">
                <a:solidFill>
                  <a:srgbClr val="A50021"/>
                </a:solidFill>
                <a:latin typeface="Times New Roman" pitchFamily="18" charset="0"/>
                <a:ea typeface="宋体" charset="-122"/>
                <a:sym typeface="Wingdings" pitchFamily="2" charset="2"/>
              </a:rPr>
              <a:t>(1)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Wingdings" pitchFamily="2" charset="2"/>
              </a:rPr>
              <a:t>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设两介质中的电位移分别为</a:t>
            </a:r>
            <a:endParaRPr kumimoji="1" lang="en-US" altLang="zh-CN" sz="2100" b="1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  <a:p>
            <a:pPr fontAlgn="b">
              <a:spcBef>
                <a:spcPct val="50000"/>
              </a:spcBef>
            </a:pP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       D</a:t>
            </a:r>
            <a:r>
              <a:rPr kumimoji="1" lang="en-US" altLang="zh-CN" sz="2100" b="1" baseline="-25000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1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和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D</a:t>
            </a:r>
            <a:r>
              <a:rPr kumimoji="1" lang="en-US" altLang="zh-CN" sz="2100" b="1" baseline="-25000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，场强为分别为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E</a:t>
            </a:r>
            <a:r>
              <a:rPr kumimoji="1" lang="en-US" altLang="zh-CN" sz="2100" b="1" baseline="-25000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1</a:t>
            </a:r>
            <a:r>
              <a:rPr kumimoji="1" lang="en-US" altLang="zh-CN" sz="2100" b="1" i="1" baseline="-25000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和 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E</a:t>
            </a:r>
            <a:r>
              <a:rPr kumimoji="1" lang="en-US" altLang="zh-CN" sz="2100" b="1" baseline="-25000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kumimoji="1" lang="en-US" altLang="zh-CN" sz="2100" b="1" i="1" baseline="-25000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          </a:t>
            </a:r>
          </a:p>
        </p:txBody>
      </p:sp>
      <p:graphicFrame>
        <p:nvGraphicFramePr>
          <p:cNvPr id="25089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522022"/>
              </p:ext>
            </p:extLst>
          </p:nvPr>
        </p:nvGraphicFramePr>
        <p:xfrm>
          <a:off x="2870068" y="3754504"/>
          <a:ext cx="1050131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95" name="Equation" r:id="rId9" imgW="622080" imgH="228600" progId="Equation.DSMT4">
                  <p:embed/>
                </p:oleObj>
              </mc:Choice>
              <mc:Fallback>
                <p:oleObj name="Equation" r:id="rId9" imgW="62208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068" y="3754504"/>
                        <a:ext cx="1050131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6610112" y="1671614"/>
            <a:ext cx="1766886" cy="3048002"/>
            <a:chOff x="4003" y="556"/>
            <a:chExt cx="1484" cy="2560"/>
          </a:xfrm>
        </p:grpSpPr>
        <p:grpSp>
          <p:nvGrpSpPr>
            <p:cNvPr id="4" name="Group 61"/>
            <p:cNvGrpSpPr>
              <a:grpSpLocks/>
            </p:cNvGrpSpPr>
            <p:nvPr/>
          </p:nvGrpSpPr>
          <p:grpSpPr bwMode="auto">
            <a:xfrm>
              <a:off x="4003" y="556"/>
              <a:ext cx="1484" cy="2560"/>
              <a:chOff x="4095" y="-16"/>
              <a:chExt cx="1484" cy="2560"/>
            </a:xfrm>
          </p:grpSpPr>
          <p:sp>
            <p:nvSpPr>
              <p:cNvPr id="40963" name="Rectangle 3"/>
              <p:cNvSpPr>
                <a:spLocks noChangeArrowheads="1"/>
              </p:cNvSpPr>
              <p:nvPr/>
            </p:nvSpPr>
            <p:spPr bwMode="auto">
              <a:xfrm>
                <a:off x="4291" y="360"/>
                <a:ext cx="118" cy="164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10000"/>
                      <a:lumOff val="90000"/>
                    </a:schemeClr>
                  </a:gs>
                  <a:gs pos="100000">
                    <a:schemeClr val="accent4">
                      <a:lumMod val="10000"/>
                      <a:lumOff val="90000"/>
                    </a:schemeClr>
                  </a:gs>
                  <a:gs pos="70000">
                    <a:srgbClr val="979797"/>
                  </a:gs>
                  <a:gs pos="31000">
                    <a:srgbClr val="C0C0C0">
                      <a:lumMod val="78000"/>
                    </a:srgbClr>
                  </a:gs>
                </a:gsLst>
                <a:lin ang="0" scaled="0"/>
                <a:tileRect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964" name="Rectangle 4"/>
              <p:cNvSpPr>
                <a:spLocks noChangeArrowheads="1"/>
              </p:cNvSpPr>
              <p:nvPr/>
            </p:nvSpPr>
            <p:spPr bwMode="auto">
              <a:xfrm>
                <a:off x="5285" y="360"/>
                <a:ext cx="118" cy="164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10000"/>
                      <a:lumOff val="90000"/>
                    </a:schemeClr>
                  </a:gs>
                  <a:gs pos="100000">
                    <a:schemeClr val="accent4">
                      <a:lumMod val="10000"/>
                      <a:lumOff val="90000"/>
                    </a:schemeClr>
                  </a:gs>
                  <a:gs pos="70000">
                    <a:srgbClr val="979797"/>
                  </a:gs>
                  <a:gs pos="31000">
                    <a:srgbClr val="C0C0C0">
                      <a:lumMod val="78000"/>
                    </a:srgbClr>
                  </a:gs>
                </a:gsLst>
                <a:lin ang="0" scaled="0"/>
                <a:tileRect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965" name="Text Box 5"/>
              <p:cNvSpPr txBox="1">
                <a:spLocks noChangeArrowheads="1"/>
              </p:cNvSpPr>
              <p:nvPr/>
            </p:nvSpPr>
            <p:spPr bwMode="auto">
              <a:xfrm>
                <a:off x="4095" y="-16"/>
                <a:ext cx="496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b"/>
                <a:r>
                  <a:rPr kumimoji="1" lang="en-US" altLang="zh-CN" sz="2100" b="1" i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+</a:t>
                </a:r>
                <a:r>
                  <a:rPr kumimoji="1" lang="en-US" altLang="zh-CN" sz="2100" b="1" i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sym typeface="Symbol" pitchFamily="18" charset="2"/>
                  </a:rPr>
                  <a:t></a:t>
                </a:r>
                <a:r>
                  <a:rPr kumimoji="1" lang="en-US" altLang="zh-CN" sz="2100" b="1" baseline="-25000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sym typeface="Symbol" pitchFamily="18" charset="2"/>
                  </a:rPr>
                  <a:t>0</a:t>
                </a:r>
                <a:endPara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966" name="Text Box 6"/>
              <p:cNvSpPr txBox="1">
                <a:spLocks noChangeArrowheads="1"/>
              </p:cNvSpPr>
              <p:nvPr/>
            </p:nvSpPr>
            <p:spPr bwMode="auto">
              <a:xfrm>
                <a:off x="5099" y="-16"/>
                <a:ext cx="48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fontAlgn="b"/>
                <a:r>
                  <a:rPr kumimoji="1" lang="en-US" altLang="zh-CN" sz="2100" b="1" i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–</a:t>
                </a:r>
                <a:r>
                  <a:rPr kumimoji="1" lang="en-US" altLang="zh-CN" sz="2100" b="1" i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sym typeface="Symbol" pitchFamily="18" charset="2"/>
                  </a:rPr>
                  <a:t></a:t>
                </a:r>
                <a:r>
                  <a:rPr kumimoji="1" lang="en-US" altLang="zh-CN" sz="2100" b="1" baseline="-25000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sym typeface="Symbol" pitchFamily="18" charset="2"/>
                  </a:rPr>
                  <a:t>0</a:t>
                </a:r>
                <a:endParaRPr kumimoji="1" lang="en-US" altLang="zh-CN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967" name="Rectangle 7"/>
              <p:cNvSpPr>
                <a:spLocks noChangeArrowheads="1"/>
              </p:cNvSpPr>
              <p:nvPr/>
            </p:nvSpPr>
            <p:spPr bwMode="auto">
              <a:xfrm>
                <a:off x="4416" y="375"/>
                <a:ext cx="432" cy="1632"/>
              </a:xfrm>
              <a:prstGeom prst="rect">
                <a:avLst/>
              </a:prstGeom>
              <a:pattFill prst="ltDnDiag">
                <a:fgClr>
                  <a:srgbClr val="00FFFF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968" name="Rectangle 8"/>
              <p:cNvSpPr>
                <a:spLocks noChangeArrowheads="1"/>
              </p:cNvSpPr>
              <p:nvPr/>
            </p:nvSpPr>
            <p:spPr bwMode="auto">
              <a:xfrm>
                <a:off x="4848" y="384"/>
                <a:ext cx="432" cy="1632"/>
              </a:xfrm>
              <a:prstGeom prst="rect">
                <a:avLst/>
              </a:prstGeom>
              <a:pattFill prst="pct20">
                <a:fgClr>
                  <a:srgbClr val="FF0000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969" name="Line 9"/>
              <p:cNvSpPr>
                <a:spLocks noChangeShapeType="1"/>
              </p:cNvSpPr>
              <p:nvPr/>
            </p:nvSpPr>
            <p:spPr bwMode="auto">
              <a:xfrm>
                <a:off x="4416" y="2016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970" name="Line 10"/>
              <p:cNvSpPr>
                <a:spLocks noChangeShapeType="1"/>
              </p:cNvSpPr>
              <p:nvPr/>
            </p:nvSpPr>
            <p:spPr bwMode="auto">
              <a:xfrm>
                <a:off x="4848" y="2016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971" name="Line 11"/>
              <p:cNvSpPr>
                <a:spLocks noChangeShapeType="1"/>
              </p:cNvSpPr>
              <p:nvPr/>
            </p:nvSpPr>
            <p:spPr bwMode="auto">
              <a:xfrm>
                <a:off x="5280" y="2016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972" name="Text Box 12"/>
              <p:cNvSpPr txBox="1">
                <a:spLocks noChangeArrowheads="1"/>
              </p:cNvSpPr>
              <p:nvPr/>
            </p:nvSpPr>
            <p:spPr bwMode="auto">
              <a:xfrm>
                <a:off x="4464" y="2160"/>
                <a:ext cx="432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">
                  <a:spcBef>
                    <a:spcPct val="50000"/>
                  </a:spcBef>
                </a:pPr>
                <a:r>
                  <a:rPr kumimoji="1" lang="en-US" altLang="zh-CN" sz="2100" b="1" i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d</a:t>
                </a:r>
                <a:r>
                  <a:rPr kumimoji="1" lang="en-US" altLang="zh-CN" sz="2100" b="1" baseline="-25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40973" name="Text Box 13"/>
              <p:cNvSpPr txBox="1">
                <a:spLocks noChangeArrowheads="1"/>
              </p:cNvSpPr>
              <p:nvPr/>
            </p:nvSpPr>
            <p:spPr bwMode="auto">
              <a:xfrm>
                <a:off x="4848" y="2160"/>
                <a:ext cx="432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">
                  <a:spcBef>
                    <a:spcPct val="50000"/>
                  </a:spcBef>
                </a:pPr>
                <a:r>
                  <a:rPr kumimoji="1" lang="en-US" altLang="zh-CN" sz="2100" b="1" i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d</a:t>
                </a:r>
                <a:r>
                  <a:rPr kumimoji="1" lang="en-US" altLang="zh-CN" sz="2100" b="1" baseline="-25000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2</a:t>
                </a:r>
              </a:p>
            </p:txBody>
          </p:sp>
        </p:grpSp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4349" y="2046"/>
              <a:ext cx="823" cy="456"/>
              <a:chOff x="460" y="674"/>
              <a:chExt cx="823" cy="456"/>
            </a:xfrm>
          </p:grpSpPr>
          <p:graphicFrame>
            <p:nvGraphicFramePr>
              <p:cNvPr id="41008" name="Object 4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6130141"/>
                  </p:ext>
                </p:extLst>
              </p:nvPr>
            </p:nvGraphicFramePr>
            <p:xfrm>
              <a:off x="460" y="674"/>
              <a:ext cx="274" cy="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1796" name="Equation" r:id="rId11" imgW="190440" imgH="228600" progId="Equation.DSMT4">
                      <p:embed/>
                    </p:oleObj>
                  </mc:Choice>
                  <mc:Fallback>
                    <p:oleObj name="Equation" r:id="rId11" imgW="190440" imgH="228600" progId="Equation.DSMT4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" y="674"/>
                            <a:ext cx="274" cy="45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09" name="Object 4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9587911"/>
                  </p:ext>
                </p:extLst>
              </p:nvPr>
            </p:nvGraphicFramePr>
            <p:xfrm>
              <a:off x="990" y="674"/>
              <a:ext cx="293" cy="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1797" name="Equation" r:id="rId13" imgW="203040" imgH="228600" progId="Equation.DSMT4">
                      <p:embed/>
                    </p:oleObj>
                  </mc:Choice>
                  <mc:Fallback>
                    <p:oleObj name="Equation" r:id="rId13" imgW="203040" imgH="228600" progId="Equation.DSMT4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90" y="674"/>
                            <a:ext cx="293" cy="45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063093"/>
              </p:ext>
            </p:extLst>
          </p:nvPr>
        </p:nvGraphicFramePr>
        <p:xfrm>
          <a:off x="2353225" y="4270036"/>
          <a:ext cx="1478756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98" name="Equation" r:id="rId15" imgW="876240" imgH="228600" progId="Equation.DSMT4">
                  <p:embed/>
                </p:oleObj>
              </mc:Choice>
              <mc:Fallback>
                <p:oleObj name="Equation" r:id="rId15" imgW="87624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3225" y="4270036"/>
                        <a:ext cx="1478756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组合 43"/>
          <p:cNvGrpSpPr/>
          <p:nvPr/>
        </p:nvGrpSpPr>
        <p:grpSpPr>
          <a:xfrm>
            <a:off x="976652" y="2824563"/>
            <a:ext cx="4247454" cy="739379"/>
            <a:chOff x="-1135232" y="4086207"/>
            <a:chExt cx="5663272" cy="985838"/>
          </a:xfrm>
        </p:grpSpPr>
        <p:sp>
          <p:nvSpPr>
            <p:cNvPr id="37" name="矩形 36"/>
            <p:cNvSpPr/>
            <p:nvPr/>
          </p:nvSpPr>
          <p:spPr>
            <a:xfrm>
              <a:off x="-1135232" y="4185664"/>
              <a:ext cx="3365857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zh-CN" altLang="en-US" sz="2100" b="1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由高斯定理得：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38" name="Object 23"/>
            <p:cNvGraphicFramePr>
              <a:graphicFrameLocks noChangeAspect="1"/>
            </p:cNvGraphicFramePr>
            <p:nvPr/>
          </p:nvGraphicFramePr>
          <p:xfrm>
            <a:off x="1476865" y="4086207"/>
            <a:ext cx="3051175" cy="985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799" name="Equation" r:id="rId17" imgW="1422360" imgH="406080" progId="Equation.DSMT4">
                    <p:embed/>
                  </p:oleObj>
                </mc:Choice>
                <mc:Fallback>
                  <p:oleObj name="Equation" r:id="rId17" imgW="1422360" imgH="406080" progId="Equation.DSMT4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6865" y="4086207"/>
                          <a:ext cx="3051175" cy="985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/>
          <p:cNvGrpSpPr/>
          <p:nvPr/>
        </p:nvGrpSpPr>
        <p:grpSpPr>
          <a:xfrm>
            <a:off x="6314843" y="2547915"/>
            <a:ext cx="884632" cy="685800"/>
            <a:chOff x="6052516" y="3496931"/>
            <a:chExt cx="1179509" cy="914400"/>
          </a:xfrm>
        </p:grpSpPr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6851025" y="3496931"/>
              <a:ext cx="381000" cy="914400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5" name="Text Box 16"/>
            <p:cNvSpPr txBox="1">
              <a:spLocks noChangeArrowheads="1"/>
            </p:cNvSpPr>
            <p:nvPr/>
          </p:nvSpPr>
          <p:spPr bwMode="auto">
            <a:xfrm>
              <a:off x="6052516" y="3649331"/>
              <a:ext cx="674684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fontAlgn="b">
                <a:spcBef>
                  <a:spcPct val="50000"/>
                </a:spcBef>
              </a:pPr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S</a:t>
              </a:r>
              <a:r>
                <a:rPr kumimoji="1" lang="en-US" altLang="zh-CN" sz="2100" b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1</a:t>
              </a:r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6143000" y="3912856"/>
              <a:ext cx="685800" cy="3048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288" y="144"/>
                </a:cxn>
                <a:cxn ang="0">
                  <a:pos x="432" y="0"/>
                </a:cxn>
              </a:cxnLst>
              <a:rect l="0" t="0" r="r" b="b"/>
              <a:pathLst>
                <a:path w="432" h="168">
                  <a:moveTo>
                    <a:pt x="0" y="144"/>
                  </a:moveTo>
                  <a:cubicBezTo>
                    <a:pt x="108" y="156"/>
                    <a:pt x="216" y="168"/>
                    <a:pt x="288" y="144"/>
                  </a:cubicBezTo>
                  <a:cubicBezTo>
                    <a:pt x="360" y="120"/>
                    <a:pt x="408" y="24"/>
                    <a:pt x="432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813836" y="2547915"/>
            <a:ext cx="873915" cy="685800"/>
            <a:chOff x="8051173" y="3496931"/>
            <a:chExt cx="1165220" cy="914400"/>
          </a:xfrm>
        </p:grpSpPr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>
              <a:off x="8051173" y="3496931"/>
              <a:ext cx="381000" cy="9144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8444873" y="3963656"/>
              <a:ext cx="685800" cy="304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" y="144"/>
                </a:cxn>
                <a:cxn ang="0">
                  <a:pos x="432" y="192"/>
                </a:cxn>
              </a:cxnLst>
              <a:rect l="0" t="0" r="r" b="b"/>
              <a:pathLst>
                <a:path w="432" h="192">
                  <a:moveTo>
                    <a:pt x="0" y="0"/>
                  </a:moveTo>
                  <a:cubicBezTo>
                    <a:pt x="60" y="56"/>
                    <a:pt x="120" y="112"/>
                    <a:pt x="192" y="144"/>
                  </a:cubicBezTo>
                  <a:cubicBezTo>
                    <a:pt x="264" y="176"/>
                    <a:pt x="392" y="184"/>
                    <a:pt x="432" y="19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ffectLst/>
          </p:spPr>
          <p:txBody>
            <a:bodyPr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8575674" y="3540122"/>
              <a:ext cx="640719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fontAlgn="b">
                <a:spcBef>
                  <a:spcPct val="50000"/>
                </a:spcBef>
              </a:pPr>
              <a:r>
                <a:rPr kumimoji="1" lang="en-US" altLang="zh-CN" sz="21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S</a:t>
              </a:r>
              <a:r>
                <a:rPr kumimoji="1" lang="en-US" altLang="zh-CN" sz="2100" b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2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0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9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694287"/>
              </p:ext>
            </p:extLst>
          </p:nvPr>
        </p:nvGraphicFramePr>
        <p:xfrm>
          <a:off x="1866595" y="515596"/>
          <a:ext cx="1588331" cy="44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729" name="Equation" r:id="rId3" imgW="825480" imgH="228600" progId="Equation.DSMT4">
                  <p:embed/>
                </p:oleObj>
              </mc:Choice>
              <mc:Fallback>
                <p:oleObj name="Equation" r:id="rId3" imgW="82548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595" y="515596"/>
                        <a:ext cx="1588331" cy="44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1465616" y="1078505"/>
            <a:ext cx="392549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">
              <a:spcBef>
                <a:spcPct val="50000"/>
              </a:spcBef>
            </a:pP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介质中的场强：</a:t>
            </a:r>
          </a:p>
        </p:txBody>
      </p:sp>
      <p:graphicFrame>
        <p:nvGraphicFramePr>
          <p:cNvPr id="3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698529"/>
              </p:ext>
            </p:extLst>
          </p:nvPr>
        </p:nvGraphicFramePr>
        <p:xfrm>
          <a:off x="1893168" y="2860404"/>
          <a:ext cx="2021681" cy="882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730" name="Equation" r:id="rId5" imgW="1015920" imgH="431640" progId="Equation.DSMT4">
                  <p:embed/>
                </p:oleObj>
              </mc:Choice>
              <mc:Fallback>
                <p:oleObj name="Equation" r:id="rId5" imgW="1015920" imgH="4316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168" y="2860404"/>
                        <a:ext cx="2021681" cy="8822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083079"/>
              </p:ext>
            </p:extLst>
          </p:nvPr>
        </p:nvGraphicFramePr>
        <p:xfrm>
          <a:off x="1900237" y="1669971"/>
          <a:ext cx="1947863" cy="882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731" name="Equation" r:id="rId7" imgW="977760" imgH="431640" progId="Equation.DSMT4">
                  <p:embed/>
                </p:oleObj>
              </mc:Choice>
              <mc:Fallback>
                <p:oleObj name="Equation" r:id="rId7" imgW="977760" imgH="4316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7" y="1669971"/>
                        <a:ext cx="1947863" cy="8822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455792"/>
              </p:ext>
            </p:extLst>
          </p:nvPr>
        </p:nvGraphicFramePr>
        <p:xfrm>
          <a:off x="5537128" y="370816"/>
          <a:ext cx="2159794" cy="459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732" name="Equation" r:id="rId9" imgW="977760" imgH="241200" progId="Equation.3">
                  <p:embed/>
                </p:oleObj>
              </mc:Choice>
              <mc:Fallback>
                <p:oleObj name="Equation" r:id="rId9" imgW="97776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128" y="370816"/>
                        <a:ext cx="2159794" cy="45958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5603802" y="1601617"/>
            <a:ext cx="2611407" cy="3048002"/>
            <a:chOff x="5947737" y="2328530"/>
            <a:chExt cx="3481876" cy="4064002"/>
          </a:xfrm>
        </p:grpSpPr>
        <p:grpSp>
          <p:nvGrpSpPr>
            <p:cNvPr id="103" name="Group 62"/>
            <p:cNvGrpSpPr>
              <a:grpSpLocks/>
            </p:cNvGrpSpPr>
            <p:nvPr/>
          </p:nvGrpSpPr>
          <p:grpSpPr bwMode="auto">
            <a:xfrm>
              <a:off x="6446208" y="2328530"/>
              <a:ext cx="2355848" cy="4064002"/>
              <a:chOff x="4003" y="556"/>
              <a:chExt cx="1484" cy="2560"/>
            </a:xfrm>
          </p:grpSpPr>
          <p:grpSp>
            <p:nvGrpSpPr>
              <p:cNvPr id="104" name="Group 61"/>
              <p:cNvGrpSpPr>
                <a:grpSpLocks/>
              </p:cNvGrpSpPr>
              <p:nvPr/>
            </p:nvGrpSpPr>
            <p:grpSpPr bwMode="auto">
              <a:xfrm>
                <a:off x="4003" y="556"/>
                <a:ext cx="1484" cy="2560"/>
                <a:chOff x="4095" y="-16"/>
                <a:chExt cx="1484" cy="2560"/>
              </a:xfrm>
            </p:grpSpPr>
            <p:sp>
              <p:nvSpPr>
                <p:cNvPr id="108" name="Rectangle 3"/>
                <p:cNvSpPr>
                  <a:spLocks noChangeArrowheads="1"/>
                </p:cNvSpPr>
                <p:nvPr/>
              </p:nvSpPr>
              <p:spPr bwMode="auto">
                <a:xfrm>
                  <a:off x="4291" y="360"/>
                  <a:ext cx="118" cy="164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10000"/>
                        <a:lumOff val="90000"/>
                      </a:schemeClr>
                    </a:gs>
                    <a:gs pos="100000">
                      <a:schemeClr val="accent4">
                        <a:lumMod val="10000"/>
                        <a:lumOff val="90000"/>
                      </a:schemeClr>
                    </a:gs>
                    <a:gs pos="70000">
                      <a:srgbClr val="979797"/>
                    </a:gs>
                    <a:gs pos="31000">
                      <a:srgbClr val="C0C0C0">
                        <a:lumMod val="78000"/>
                      </a:srgbClr>
                    </a:gs>
                  </a:gsLst>
                  <a:lin ang="0" scaled="0"/>
                  <a:tileRect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"/>
                  <a:endParaRPr kumimoji="1" lang="zh-CN" altLang="en-US" sz="2100" b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09" name="Rectangle 4"/>
                <p:cNvSpPr>
                  <a:spLocks noChangeArrowheads="1"/>
                </p:cNvSpPr>
                <p:nvPr/>
              </p:nvSpPr>
              <p:spPr bwMode="auto">
                <a:xfrm>
                  <a:off x="5285" y="360"/>
                  <a:ext cx="118" cy="164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10000"/>
                        <a:lumOff val="90000"/>
                      </a:schemeClr>
                    </a:gs>
                    <a:gs pos="100000">
                      <a:schemeClr val="accent4">
                        <a:lumMod val="10000"/>
                        <a:lumOff val="90000"/>
                      </a:schemeClr>
                    </a:gs>
                    <a:gs pos="70000">
                      <a:srgbClr val="979797"/>
                    </a:gs>
                    <a:gs pos="31000">
                      <a:srgbClr val="C0C0C0">
                        <a:lumMod val="78000"/>
                      </a:srgbClr>
                    </a:gs>
                  </a:gsLst>
                  <a:lin ang="0" scaled="0"/>
                  <a:tileRect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"/>
                  <a:endParaRPr kumimoji="1" lang="zh-CN" altLang="en-US" sz="2100" b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1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4095" y="-16"/>
                  <a:ext cx="496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b"/>
                  <a:r>
                    <a:rPr kumimoji="1" lang="en-US" altLang="zh-CN" sz="2100" b="1" i="1" dirty="0">
                      <a:solidFill>
                        <a:srgbClr val="000000"/>
                      </a:solidFill>
                      <a:latin typeface="Times New Roman" pitchFamily="18" charset="0"/>
                      <a:ea typeface="宋体" charset="-122"/>
                    </a:rPr>
                    <a:t>+</a:t>
                  </a:r>
                  <a:r>
                    <a:rPr kumimoji="1" lang="en-US" altLang="zh-CN" sz="2100" b="1" i="1" dirty="0">
                      <a:solidFill>
                        <a:srgbClr val="000000"/>
                      </a:solidFill>
                      <a:latin typeface="Times New Roman" pitchFamily="18" charset="0"/>
                      <a:ea typeface="宋体" charset="-122"/>
                      <a:sym typeface="Symbol" pitchFamily="18" charset="2"/>
                    </a:rPr>
                    <a:t></a:t>
                  </a:r>
                  <a:r>
                    <a:rPr kumimoji="1" lang="en-US" altLang="zh-CN" sz="2100" b="1" baseline="-25000" dirty="0">
                      <a:solidFill>
                        <a:srgbClr val="000000"/>
                      </a:solidFill>
                      <a:latin typeface="Times New Roman" pitchFamily="18" charset="0"/>
                      <a:ea typeface="宋体" charset="-122"/>
                      <a:sym typeface="Symbol" pitchFamily="18" charset="2"/>
                    </a:rPr>
                    <a:t>0</a:t>
                  </a:r>
                  <a:endParaRPr kumimoji="1" lang="en-US" altLang="zh-CN" sz="2100" b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11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5099" y="-16"/>
                  <a:ext cx="480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b"/>
                  <a:r>
                    <a:rPr kumimoji="1" lang="en-US" altLang="zh-CN" sz="2100" b="1" i="1" dirty="0">
                      <a:solidFill>
                        <a:srgbClr val="000000"/>
                      </a:solidFill>
                      <a:latin typeface="Times New Roman" pitchFamily="18" charset="0"/>
                      <a:ea typeface="宋体" charset="-122"/>
                    </a:rPr>
                    <a:t>–</a:t>
                  </a:r>
                  <a:r>
                    <a:rPr kumimoji="1" lang="en-US" altLang="zh-CN" sz="2100" b="1" i="1" dirty="0">
                      <a:solidFill>
                        <a:srgbClr val="000000"/>
                      </a:solidFill>
                      <a:latin typeface="Times New Roman" pitchFamily="18" charset="0"/>
                      <a:ea typeface="宋体" charset="-122"/>
                      <a:sym typeface="Symbol" pitchFamily="18" charset="2"/>
                    </a:rPr>
                    <a:t></a:t>
                  </a:r>
                  <a:r>
                    <a:rPr kumimoji="1" lang="en-US" altLang="zh-CN" sz="2100" b="1" baseline="-25000" dirty="0">
                      <a:solidFill>
                        <a:srgbClr val="000000"/>
                      </a:solidFill>
                      <a:latin typeface="Times New Roman" pitchFamily="18" charset="0"/>
                      <a:ea typeface="宋体" charset="-122"/>
                      <a:sym typeface="Symbol" pitchFamily="18" charset="2"/>
                    </a:rPr>
                    <a:t>0</a:t>
                  </a:r>
                  <a:endParaRPr kumimoji="1" lang="en-US" altLang="zh-CN" sz="2100" b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12" name="Rectangle 7"/>
                <p:cNvSpPr>
                  <a:spLocks noChangeArrowheads="1"/>
                </p:cNvSpPr>
                <p:nvPr/>
              </p:nvSpPr>
              <p:spPr bwMode="auto">
                <a:xfrm>
                  <a:off x="4416" y="375"/>
                  <a:ext cx="432" cy="1632"/>
                </a:xfrm>
                <a:prstGeom prst="rect">
                  <a:avLst/>
                </a:prstGeom>
                <a:pattFill prst="ltDnDiag">
                  <a:fgClr>
                    <a:srgbClr val="00FFFF"/>
                  </a:fgClr>
                  <a:bgClr>
                    <a:srgbClr val="FFFFFF"/>
                  </a:bgClr>
                </a:patt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"/>
                  <a:endParaRPr kumimoji="1" lang="zh-CN" altLang="en-US" sz="2100" b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13" name="Rectangle 8"/>
                <p:cNvSpPr>
                  <a:spLocks noChangeArrowheads="1"/>
                </p:cNvSpPr>
                <p:nvPr/>
              </p:nvSpPr>
              <p:spPr bwMode="auto">
                <a:xfrm>
                  <a:off x="4848" y="384"/>
                  <a:ext cx="432" cy="1632"/>
                </a:xfrm>
                <a:prstGeom prst="rect">
                  <a:avLst/>
                </a:prstGeom>
                <a:pattFill prst="pct20">
                  <a:fgClr>
                    <a:srgbClr val="FF0000"/>
                  </a:fgClr>
                  <a:bgClr>
                    <a:srgbClr val="FFFFFF"/>
                  </a:bgClr>
                </a:patt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"/>
                  <a:endParaRPr kumimoji="1" lang="zh-CN" altLang="en-US" sz="2100" b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14" name="Line 9"/>
                <p:cNvSpPr>
                  <a:spLocks noChangeShapeType="1"/>
                </p:cNvSpPr>
                <p:nvPr/>
              </p:nvSpPr>
              <p:spPr bwMode="auto">
                <a:xfrm>
                  <a:off x="4416" y="2016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b"/>
                  <a:endParaRPr kumimoji="1" lang="zh-CN" altLang="en-US" sz="2100" b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15" name="Line 10"/>
                <p:cNvSpPr>
                  <a:spLocks noChangeShapeType="1"/>
                </p:cNvSpPr>
                <p:nvPr/>
              </p:nvSpPr>
              <p:spPr bwMode="auto">
                <a:xfrm>
                  <a:off x="4848" y="2016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b"/>
                  <a:endParaRPr kumimoji="1" lang="zh-CN" altLang="en-US" sz="2100" b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16" name="Line 11"/>
                <p:cNvSpPr>
                  <a:spLocks noChangeShapeType="1"/>
                </p:cNvSpPr>
                <p:nvPr/>
              </p:nvSpPr>
              <p:spPr bwMode="auto">
                <a:xfrm>
                  <a:off x="5280" y="2016"/>
                  <a:ext cx="0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b"/>
                  <a:endParaRPr kumimoji="1" lang="zh-CN" altLang="en-US" sz="2100" b="1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11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464" y="2160"/>
                  <a:ext cx="432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fontAlgn="b">
                    <a:spcBef>
                      <a:spcPct val="50000"/>
                    </a:spcBef>
                  </a:pPr>
                  <a:r>
                    <a:rPr kumimoji="1" lang="en-US" altLang="zh-CN" sz="2100" b="1" i="1">
                      <a:solidFill>
                        <a:srgbClr val="000000"/>
                      </a:solidFill>
                      <a:latin typeface="Times New Roman" pitchFamily="18" charset="0"/>
                      <a:ea typeface="宋体" charset="-122"/>
                    </a:rPr>
                    <a:t>d</a:t>
                  </a:r>
                  <a:r>
                    <a:rPr kumimoji="1" lang="en-US" altLang="zh-CN" sz="2100" b="1" baseline="-25000">
                      <a:solidFill>
                        <a:srgbClr val="000000"/>
                      </a:solidFill>
                      <a:latin typeface="Times New Roman" pitchFamily="18" charset="0"/>
                      <a:ea typeface="宋体" charset="-122"/>
                    </a:rPr>
                    <a:t>1</a:t>
                  </a:r>
                </a:p>
              </p:txBody>
            </p:sp>
            <p:sp>
              <p:nvSpPr>
                <p:cNvPr id="118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848" y="2160"/>
                  <a:ext cx="432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fontAlgn="b">
                    <a:spcBef>
                      <a:spcPct val="50000"/>
                    </a:spcBef>
                  </a:pPr>
                  <a:r>
                    <a:rPr kumimoji="1" lang="en-US" altLang="zh-CN" sz="2100" b="1" i="1" dirty="0">
                      <a:solidFill>
                        <a:srgbClr val="000000"/>
                      </a:solidFill>
                      <a:latin typeface="Times New Roman" pitchFamily="18" charset="0"/>
                      <a:ea typeface="宋体" charset="-122"/>
                    </a:rPr>
                    <a:t>d</a:t>
                  </a:r>
                  <a:r>
                    <a:rPr kumimoji="1" lang="en-US" altLang="zh-CN" sz="2100" b="1" baseline="-25000" dirty="0">
                      <a:solidFill>
                        <a:srgbClr val="000000"/>
                      </a:solidFill>
                      <a:latin typeface="Times New Roman" pitchFamily="18" charset="0"/>
                      <a:ea typeface="宋体" charset="-122"/>
                    </a:rPr>
                    <a:t>2</a:t>
                  </a:r>
                </a:p>
              </p:txBody>
            </p:sp>
          </p:grpSp>
          <p:grpSp>
            <p:nvGrpSpPr>
              <p:cNvPr id="105" name="Group 47"/>
              <p:cNvGrpSpPr>
                <a:grpSpLocks/>
              </p:cNvGrpSpPr>
              <p:nvPr/>
            </p:nvGrpSpPr>
            <p:grpSpPr bwMode="auto">
              <a:xfrm>
                <a:off x="4349" y="2046"/>
                <a:ext cx="823" cy="456"/>
                <a:chOff x="460" y="674"/>
                <a:chExt cx="823" cy="456"/>
              </a:xfrm>
            </p:grpSpPr>
            <p:graphicFrame>
              <p:nvGraphicFramePr>
                <p:cNvPr id="106" name="Object 4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32227966"/>
                    </p:ext>
                  </p:extLst>
                </p:nvPr>
              </p:nvGraphicFramePr>
              <p:xfrm>
                <a:off x="460" y="674"/>
                <a:ext cx="274" cy="45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5733" name="Equation" r:id="rId11" imgW="190440" imgH="228600" progId="Equation.DSMT4">
                        <p:embed/>
                      </p:oleObj>
                    </mc:Choice>
                    <mc:Fallback>
                      <p:oleObj name="Equation" r:id="rId11" imgW="190440" imgH="228600" progId="Equation.DSMT4">
                        <p:embed/>
                        <p:pic>
                          <p:nvPicPr>
                            <p:cNvPr id="41008" name="Object 4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0" y="674"/>
                              <a:ext cx="274" cy="45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7" name="Object 4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27064035"/>
                    </p:ext>
                  </p:extLst>
                </p:nvPr>
              </p:nvGraphicFramePr>
              <p:xfrm>
                <a:off x="990" y="674"/>
                <a:ext cx="293" cy="45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5734" name="Equation" r:id="rId13" imgW="203040" imgH="228600" progId="Equation.DSMT4">
                        <p:embed/>
                      </p:oleObj>
                    </mc:Choice>
                    <mc:Fallback>
                      <p:oleObj name="Equation" r:id="rId13" imgW="203040" imgH="228600" progId="Equation.DSMT4">
                        <p:embed/>
                        <p:pic>
                          <p:nvPicPr>
                            <p:cNvPr id="41009" name="Object 4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90" y="674"/>
                              <a:ext cx="293" cy="45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19" name="组合 118"/>
            <p:cNvGrpSpPr/>
            <p:nvPr/>
          </p:nvGrpSpPr>
          <p:grpSpPr>
            <a:xfrm>
              <a:off x="5947737" y="3496931"/>
              <a:ext cx="1284288" cy="914400"/>
              <a:chOff x="5947737" y="3496931"/>
              <a:chExt cx="1284288" cy="914400"/>
            </a:xfrm>
          </p:grpSpPr>
          <p:sp>
            <p:nvSpPr>
              <p:cNvPr id="120" name="Rectangle 14"/>
              <p:cNvSpPr>
                <a:spLocks noChangeArrowheads="1"/>
              </p:cNvSpPr>
              <p:nvPr/>
            </p:nvSpPr>
            <p:spPr bwMode="auto">
              <a:xfrm>
                <a:off x="6851025" y="3496931"/>
                <a:ext cx="381000" cy="914400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21" name="Text Box 16"/>
              <p:cNvSpPr txBox="1">
                <a:spLocks noChangeArrowheads="1"/>
              </p:cNvSpPr>
              <p:nvPr/>
            </p:nvSpPr>
            <p:spPr bwMode="auto">
              <a:xfrm>
                <a:off x="5947737" y="3649331"/>
                <a:ext cx="779463" cy="553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">
                  <a:spcBef>
                    <a:spcPct val="50000"/>
                  </a:spcBef>
                </a:pPr>
                <a:r>
                  <a:rPr kumimoji="1" lang="en-US" altLang="zh-CN" sz="2100" b="1" i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S</a:t>
                </a:r>
                <a:r>
                  <a:rPr kumimoji="1" lang="en-US" altLang="zh-CN" sz="2100" b="1" baseline="-25000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22" name="Freeform 17"/>
              <p:cNvSpPr>
                <a:spLocks/>
              </p:cNvSpPr>
              <p:nvPr/>
            </p:nvSpPr>
            <p:spPr bwMode="auto">
              <a:xfrm>
                <a:off x="6143000" y="3912856"/>
                <a:ext cx="685800" cy="304800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288" y="144"/>
                  </a:cxn>
                  <a:cxn ang="0">
                    <a:pos x="432" y="0"/>
                  </a:cxn>
                </a:cxnLst>
                <a:rect l="0" t="0" r="r" b="b"/>
                <a:pathLst>
                  <a:path w="432" h="168">
                    <a:moveTo>
                      <a:pt x="0" y="144"/>
                    </a:moveTo>
                    <a:cubicBezTo>
                      <a:pt x="108" y="156"/>
                      <a:pt x="216" y="168"/>
                      <a:pt x="288" y="144"/>
                    </a:cubicBezTo>
                    <a:cubicBezTo>
                      <a:pt x="360" y="120"/>
                      <a:pt x="408" y="24"/>
                      <a:pt x="432" y="0"/>
                    </a:cubicBez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8051173" y="3496931"/>
              <a:ext cx="1378440" cy="914400"/>
              <a:chOff x="8051173" y="3496931"/>
              <a:chExt cx="1378440" cy="914400"/>
            </a:xfrm>
          </p:grpSpPr>
          <p:sp>
            <p:nvSpPr>
              <p:cNvPr id="124" name="Rectangle 15"/>
              <p:cNvSpPr>
                <a:spLocks noChangeArrowheads="1"/>
              </p:cNvSpPr>
              <p:nvPr/>
            </p:nvSpPr>
            <p:spPr bwMode="auto">
              <a:xfrm>
                <a:off x="8051173" y="3496931"/>
                <a:ext cx="381000" cy="91440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25" name="Freeform 18"/>
              <p:cNvSpPr>
                <a:spLocks/>
              </p:cNvSpPr>
              <p:nvPr/>
            </p:nvSpPr>
            <p:spPr bwMode="auto">
              <a:xfrm>
                <a:off x="8444873" y="3963656"/>
                <a:ext cx="685800" cy="304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2" y="144"/>
                  </a:cxn>
                  <a:cxn ang="0">
                    <a:pos x="432" y="192"/>
                  </a:cxn>
                </a:cxnLst>
                <a:rect l="0" t="0" r="r" b="b"/>
                <a:pathLst>
                  <a:path w="432" h="192">
                    <a:moveTo>
                      <a:pt x="0" y="0"/>
                    </a:moveTo>
                    <a:cubicBezTo>
                      <a:pt x="60" y="56"/>
                      <a:pt x="120" y="112"/>
                      <a:pt x="192" y="144"/>
                    </a:cubicBezTo>
                    <a:cubicBezTo>
                      <a:pt x="264" y="176"/>
                      <a:pt x="392" y="184"/>
                      <a:pt x="432" y="19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126" name="Text Box 16"/>
              <p:cNvSpPr txBox="1">
                <a:spLocks noChangeArrowheads="1"/>
              </p:cNvSpPr>
              <p:nvPr/>
            </p:nvSpPr>
            <p:spPr bwMode="auto">
              <a:xfrm>
                <a:off x="8729289" y="3655335"/>
                <a:ext cx="700324" cy="553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fontAlgn="b">
                  <a:spcBef>
                    <a:spcPct val="50000"/>
                  </a:spcBef>
                </a:pPr>
                <a:r>
                  <a:rPr kumimoji="1" lang="en-US" altLang="zh-CN" sz="2100" b="1" i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S</a:t>
                </a:r>
                <a:r>
                  <a:rPr kumimoji="1" lang="en-US" altLang="zh-CN" sz="2100" b="1" baseline="-25000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rPr>
                  <a:t>2</a:t>
                </a: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791824"/>
              </p:ext>
            </p:extLst>
          </p:nvPr>
        </p:nvGraphicFramePr>
        <p:xfrm>
          <a:off x="2120511" y="2390178"/>
          <a:ext cx="3251597" cy="70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91" name="Equation" r:id="rId3" imgW="1638000" imgH="393480" progId="Equation.DSMT4">
                  <p:embed/>
                </p:oleObj>
              </mc:Choice>
              <mc:Fallback>
                <p:oleObj name="Equation" r:id="rId3" imgW="163800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511" y="2390178"/>
                        <a:ext cx="3251597" cy="706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957051"/>
              </p:ext>
            </p:extLst>
          </p:nvPr>
        </p:nvGraphicFramePr>
        <p:xfrm>
          <a:off x="2146691" y="3984499"/>
          <a:ext cx="3231356" cy="729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92" name="Equation" r:id="rId5" imgW="1625400" imgH="393480" progId="Equation.DSMT4">
                  <p:embed/>
                </p:oleObj>
              </mc:Choice>
              <mc:Fallback>
                <p:oleObj name="Equation" r:id="rId5" imgW="162540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691" y="3984499"/>
                        <a:ext cx="3231356" cy="7298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77"/>
          <p:cNvGrpSpPr>
            <a:grpSpLocks/>
          </p:cNvGrpSpPr>
          <p:nvPr/>
        </p:nvGrpSpPr>
        <p:grpSpPr bwMode="auto">
          <a:xfrm>
            <a:off x="5920979" y="1626393"/>
            <a:ext cx="2159794" cy="2119313"/>
            <a:chOff x="3946" y="720"/>
            <a:chExt cx="1814" cy="1780"/>
          </a:xfrm>
        </p:grpSpPr>
        <p:sp>
          <p:nvSpPr>
            <p:cNvPr id="8268" name="Rectangle 76" descr="10%"/>
            <p:cNvSpPr>
              <a:spLocks noChangeArrowheads="1"/>
            </p:cNvSpPr>
            <p:nvPr/>
          </p:nvSpPr>
          <p:spPr bwMode="auto">
            <a:xfrm>
              <a:off x="3946" y="720"/>
              <a:ext cx="1814" cy="1780"/>
            </a:xfrm>
            <a:prstGeom prst="rect">
              <a:avLst/>
            </a:prstGeom>
            <a:pattFill prst="pct10">
              <a:fgClr>
                <a:schemeClr val="tx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6" name="Group 56"/>
            <p:cNvGrpSpPr>
              <a:grpSpLocks/>
            </p:cNvGrpSpPr>
            <p:nvPr/>
          </p:nvGrpSpPr>
          <p:grpSpPr bwMode="auto">
            <a:xfrm>
              <a:off x="4277" y="1034"/>
              <a:ext cx="1183" cy="1183"/>
              <a:chOff x="3600" y="960"/>
              <a:chExt cx="1183" cy="1183"/>
            </a:xfrm>
          </p:grpSpPr>
          <p:sp>
            <p:nvSpPr>
              <p:cNvPr id="8232" name="Oval 40"/>
              <p:cNvSpPr>
                <a:spLocks noChangeArrowheads="1"/>
              </p:cNvSpPr>
              <p:nvPr/>
            </p:nvSpPr>
            <p:spPr bwMode="auto">
              <a:xfrm>
                <a:off x="3600" y="960"/>
                <a:ext cx="1183" cy="1183"/>
              </a:xfrm>
              <a:prstGeom prst="ellipse">
                <a:avLst/>
              </a:prstGeom>
              <a:solidFill>
                <a:srgbClr val="CC99FF"/>
              </a:solidFill>
              <a:ln w="3175">
                <a:solidFill>
                  <a:srgbClr val="CC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graphicFrame>
            <p:nvGraphicFramePr>
              <p:cNvPr id="8236" name="Object 44"/>
              <p:cNvGraphicFramePr>
                <a:graphicFrameLocks noChangeAspect="1"/>
              </p:cNvGraphicFramePr>
              <p:nvPr/>
            </p:nvGraphicFramePr>
            <p:xfrm>
              <a:off x="4368" y="1776"/>
              <a:ext cx="248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693" name="公式" r:id="rId7" imgW="152280" imgH="164880" progId="Equation.3">
                      <p:embed/>
                    </p:oleObj>
                  </mc:Choice>
                  <mc:Fallback>
                    <p:oleObj name="公式" r:id="rId7" imgW="152280" imgH="164880" progId="Equation.3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1776"/>
                            <a:ext cx="248" cy="27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44" name="Line 52"/>
              <p:cNvSpPr>
                <a:spLocks noChangeShapeType="1"/>
              </p:cNvSpPr>
              <p:nvPr/>
            </p:nvSpPr>
            <p:spPr bwMode="auto">
              <a:xfrm>
                <a:off x="4176" y="1536"/>
                <a:ext cx="52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arrow" w="med" len="med"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graphicFrame>
            <p:nvGraphicFramePr>
              <p:cNvPr id="8245" name="Object 53"/>
              <p:cNvGraphicFramePr>
                <a:graphicFrameLocks noChangeAspect="1"/>
              </p:cNvGraphicFramePr>
              <p:nvPr/>
            </p:nvGraphicFramePr>
            <p:xfrm>
              <a:off x="4272" y="1152"/>
              <a:ext cx="308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694" name="公式" r:id="rId9" imgW="164880" imgH="228600" progId="Equation.3">
                      <p:embed/>
                    </p:oleObj>
                  </mc:Choice>
                  <mc:Fallback>
                    <p:oleObj name="公式" r:id="rId9" imgW="164880" imgH="228600" progId="Equation.3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1152"/>
                            <a:ext cx="308" cy="4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0" name="组合 29"/>
          <p:cNvGrpSpPr/>
          <p:nvPr/>
        </p:nvGrpSpPr>
        <p:grpSpPr>
          <a:xfrm>
            <a:off x="6178154" y="1845468"/>
            <a:ext cx="2159794" cy="2563416"/>
            <a:chOff x="5921375" y="2181225"/>
            <a:chExt cx="2879725" cy="3417888"/>
          </a:xfrm>
        </p:grpSpPr>
        <p:grpSp>
          <p:nvGrpSpPr>
            <p:cNvPr id="7" name="Group 72"/>
            <p:cNvGrpSpPr>
              <a:grpSpLocks/>
            </p:cNvGrpSpPr>
            <p:nvPr/>
          </p:nvGrpSpPr>
          <p:grpSpPr bwMode="auto">
            <a:xfrm>
              <a:off x="5921375" y="2181225"/>
              <a:ext cx="2238375" cy="2238375"/>
              <a:chOff x="4062" y="798"/>
              <a:chExt cx="1410" cy="1410"/>
            </a:xfrm>
          </p:grpSpPr>
          <p:sp>
            <p:nvSpPr>
              <p:cNvPr id="8230" name="Oval 38"/>
              <p:cNvSpPr>
                <a:spLocks noChangeArrowheads="1"/>
              </p:cNvSpPr>
              <p:nvPr/>
            </p:nvSpPr>
            <p:spPr bwMode="auto">
              <a:xfrm>
                <a:off x="4062" y="798"/>
                <a:ext cx="1410" cy="1410"/>
              </a:xfrm>
              <a:prstGeom prst="ellipse">
                <a:avLst/>
              </a:prstGeom>
              <a:noFill/>
              <a:ln w="22225">
                <a:solidFill>
                  <a:srgbClr val="33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graphicFrame>
            <p:nvGraphicFramePr>
              <p:cNvPr id="8240" name="Object 48"/>
              <p:cNvGraphicFramePr>
                <a:graphicFrameLocks noChangeAspect="1"/>
              </p:cNvGraphicFramePr>
              <p:nvPr/>
            </p:nvGraphicFramePr>
            <p:xfrm>
              <a:off x="4368" y="1680"/>
              <a:ext cx="212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695" name="公式" r:id="rId11" imgW="114120" imgH="126720" progId="Equation.3">
                      <p:embed/>
                    </p:oleObj>
                  </mc:Choice>
                  <mc:Fallback>
                    <p:oleObj name="公式" r:id="rId11" imgW="114120" imgH="126720" progId="Equation.3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1680"/>
                            <a:ext cx="212" cy="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3333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49" name="Line 57"/>
              <p:cNvSpPr>
                <a:spLocks noChangeShapeType="1"/>
              </p:cNvSpPr>
              <p:nvPr/>
            </p:nvSpPr>
            <p:spPr bwMode="auto">
              <a:xfrm flipH="1">
                <a:off x="4464" y="1504"/>
                <a:ext cx="289" cy="641"/>
              </a:xfrm>
              <a:prstGeom prst="line">
                <a:avLst/>
              </a:prstGeom>
              <a:noFill/>
              <a:ln w="44450">
                <a:solidFill>
                  <a:srgbClr val="3333CC"/>
                </a:solidFill>
                <a:round/>
                <a:headEnd type="none" w="med" len="med"/>
                <a:tailEnd type="arrow" w="med" len="med"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8252" name="AutoShape 60"/>
            <p:cNvSpPr>
              <a:spLocks noChangeArrowheads="1"/>
            </p:cNvSpPr>
            <p:nvPr/>
          </p:nvSpPr>
          <p:spPr bwMode="auto">
            <a:xfrm>
              <a:off x="7810500" y="5141913"/>
              <a:ext cx="990600" cy="457200"/>
            </a:xfrm>
            <a:prstGeom prst="wedgeEllipseCallout">
              <a:avLst>
                <a:gd name="adj1" fmla="val -60706"/>
                <a:gd name="adj2" fmla="val -24340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5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高斯面</a:t>
              </a:r>
              <a:endParaRPr kumimoji="1" lang="zh-CN" altLang="zh-CN" sz="15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403860" y="107156"/>
            <a:ext cx="851154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100" b="1" dirty="0">
                <a:solidFill>
                  <a:srgbClr val="A50021"/>
                </a:solidFill>
                <a:latin typeface="Times New Roman" pitchFamily="18" charset="0"/>
                <a:ea typeface="宋体" charset="-122"/>
              </a:rPr>
              <a:t>例</a:t>
            </a:r>
            <a:r>
              <a:rPr kumimoji="1" lang="en-US" altLang="zh-CN" sz="2100" b="1" dirty="0">
                <a:solidFill>
                  <a:srgbClr val="A5002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kumimoji="1" lang="en-US" altLang="zh-CN" sz="21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 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一个金属球半径为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R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，带电量</a:t>
            </a:r>
            <a:r>
              <a:rPr kumimoji="1" lang="en-US" altLang="zh-CN" sz="21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q</a:t>
            </a:r>
            <a:r>
              <a:rPr kumimoji="1" lang="en-US" altLang="zh-CN" sz="2100" b="1" baseline="-25000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0</a:t>
            </a:r>
            <a:r>
              <a:rPr kumimoji="1" lang="en-US" altLang="zh-CN" sz="2100" b="1" i="1" baseline="-25000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，放在电容率为</a:t>
            </a:r>
            <a:r>
              <a:rPr kumimoji="1" lang="zh-CN" altLang="en-US" sz="2100" b="1" i="1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 </a:t>
            </a:r>
            <a:r>
              <a:rPr kumimoji="1" lang="zh-CN" altLang="en-US" sz="2100" b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的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电介质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中</a:t>
            </a:r>
            <a:r>
              <a:rPr kumimoji="1" lang="zh-CN" altLang="en-US" sz="2100" b="1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。</a:t>
            </a:r>
            <a:endParaRPr kumimoji="1" lang="en-US" altLang="zh-CN" sz="2100" b="1" smtClean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100" b="1" smtClean="0">
                <a:solidFill>
                  <a:srgbClr val="A50021"/>
                </a:solidFill>
                <a:latin typeface="Times New Roman" pitchFamily="18" charset="0"/>
                <a:ea typeface="宋体" charset="-122"/>
              </a:rPr>
              <a:t>求</a:t>
            </a:r>
            <a:r>
              <a:rPr kumimoji="1" lang="en-US" altLang="zh-CN" sz="2100" b="1" smtClean="0">
                <a:solidFill>
                  <a:srgbClr val="A50021"/>
                </a:solidFill>
                <a:latin typeface="Times New Roman" pitchFamily="18" charset="0"/>
                <a:ea typeface="宋体" charset="-122"/>
              </a:rPr>
              <a:t>: </a:t>
            </a:r>
            <a:r>
              <a:rPr kumimoji="1" lang="zh-CN" altLang="en-US" sz="2100" b="1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介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质中任意一点的场强</a:t>
            </a:r>
            <a:r>
              <a:rPr kumimoji="1" lang="en-US" altLang="zh-CN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.</a:t>
            </a:r>
            <a:endParaRPr kumimoji="1" lang="zh-CN" altLang="en-US" sz="2100" b="1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graphicFrame>
        <p:nvGraphicFramePr>
          <p:cNvPr id="3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249732"/>
              </p:ext>
            </p:extLst>
          </p:nvPr>
        </p:nvGraphicFramePr>
        <p:xfrm>
          <a:off x="2295518" y="3142727"/>
          <a:ext cx="3024188" cy="706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96" name="Equation" r:id="rId13" imgW="1523880" imgH="393480" progId="Equation.DSMT4">
                  <p:embed/>
                </p:oleObj>
              </mc:Choice>
              <mc:Fallback>
                <p:oleObj name="Equation" r:id="rId13" imgW="152388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518" y="3142727"/>
                        <a:ext cx="3024188" cy="706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403860" y="984681"/>
            <a:ext cx="5257826" cy="486967"/>
            <a:chOff x="215" y="907"/>
            <a:chExt cx="2865" cy="409"/>
          </a:xfrm>
        </p:grpSpPr>
        <p:sp>
          <p:nvSpPr>
            <p:cNvPr id="8198" name="Text Box 6"/>
            <p:cNvSpPr txBox="1">
              <a:spLocks noChangeArrowheads="1"/>
            </p:cNvSpPr>
            <p:nvPr/>
          </p:nvSpPr>
          <p:spPr bwMode="auto">
            <a:xfrm>
              <a:off x="215" y="907"/>
              <a:ext cx="396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100" b="1" dirty="0">
                  <a:solidFill>
                    <a:srgbClr val="A50021"/>
                  </a:solidFill>
                  <a:latin typeface="Times New Roman" pitchFamily="18" charset="0"/>
                  <a:ea typeface="宋体" charset="-122"/>
                </a:rPr>
                <a:t>解：</a:t>
              </a:r>
              <a:endPara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8228" name="Text Box 36"/>
            <p:cNvSpPr txBox="1">
              <a:spLocks noChangeArrowheads="1"/>
            </p:cNvSpPr>
            <p:nvPr/>
          </p:nvSpPr>
          <p:spPr bwMode="auto">
            <a:xfrm>
              <a:off x="433" y="913"/>
              <a:ext cx="2647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电位移具有球对</a:t>
              </a: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称</a:t>
              </a:r>
              <a:r>
                <a:rPr kumimoji="1" lang="zh-CN" altLang="en-US" sz="2100" b="1" smtClean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性</a:t>
              </a:r>
              <a:endPara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1058" y="1582971"/>
            <a:ext cx="3489059" cy="772488"/>
            <a:chOff x="461058" y="1582971"/>
            <a:chExt cx="3489059" cy="772488"/>
          </a:xfrm>
        </p:grpSpPr>
        <p:graphicFrame>
          <p:nvGraphicFramePr>
            <p:cNvPr id="820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1526589"/>
                </p:ext>
              </p:extLst>
            </p:nvPr>
          </p:nvGraphicFramePr>
          <p:xfrm>
            <a:off x="2355921" y="1582971"/>
            <a:ext cx="1594196" cy="772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697" name="Equation" r:id="rId15" imgW="812520" imgH="393480" progId="Equation.DSMT4">
                    <p:embed/>
                  </p:oleObj>
                </mc:Choice>
                <mc:Fallback>
                  <p:oleObj name="Equation" r:id="rId15" imgW="812520" imgH="39348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5921" y="1582971"/>
                          <a:ext cx="1594196" cy="772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ext Box 36"/>
            <p:cNvSpPr txBox="1">
              <a:spLocks noChangeArrowheads="1"/>
            </p:cNvSpPr>
            <p:nvPr/>
          </p:nvSpPr>
          <p:spPr bwMode="auto">
            <a:xfrm>
              <a:off x="461058" y="1626393"/>
              <a:ext cx="2081019" cy="480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由高斯定理得：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04800" y="911176"/>
            <a:ext cx="37909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CC0000"/>
                </a:solidFill>
                <a:latin typeface="宋体" pitchFamily="2" charset="-122"/>
              </a:rPr>
              <a:t>一、孤立导体的电容</a:t>
            </a:r>
            <a:endParaRPr kumimoji="1" lang="zh-CN" altLang="en-US" sz="2400" b="1">
              <a:solidFill>
                <a:srgbClr val="0000FF"/>
              </a:solidFill>
              <a:latin typeface="Times New Roman" pitchFamily="18" charset="0"/>
            </a:endParaRP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435742"/>
              </p:ext>
            </p:extLst>
          </p:nvPr>
        </p:nvGraphicFramePr>
        <p:xfrm>
          <a:off x="2152650" y="2123896"/>
          <a:ext cx="1012031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6" name="Equation" r:id="rId3" imgW="444240" imgH="393480" progId="Equation.DSMT4">
                  <p:embed/>
                </p:oleObj>
              </mc:Choice>
              <mc:Fallback>
                <p:oleObj name="Equation" r:id="rId3" imgW="44424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2123896"/>
                        <a:ext cx="1012031" cy="73818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4F81BD">
                              <a:alpha val="24001"/>
                            </a:srgbClr>
                          </a:gs>
                          <a:gs pos="50000">
                            <a:srgbClr val="FFFFFF"/>
                          </a:gs>
                          <a:gs pos="100000">
                            <a:srgbClr val="4F81BD">
                              <a:alpha val="24001"/>
                            </a:srgbClr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Rectangle 4"/>
          <p:cNvSpPr>
            <a:spLocks noChangeArrowheads="1"/>
          </p:cNvSpPr>
          <p:nvPr/>
        </p:nvSpPr>
        <p:spPr bwMode="auto">
          <a:xfrm>
            <a:off x="925830" y="3343032"/>
            <a:ext cx="22288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1040130" y="3343032"/>
            <a:ext cx="114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单位：</a:t>
            </a:r>
            <a:r>
              <a:rPr lang="zh-CN" altLang="en-US" sz="2400" b="1">
                <a:latin typeface="Times New Roman" pitchFamily="18" charset="0"/>
              </a:rPr>
              <a:t> </a:t>
            </a:r>
            <a:r>
              <a:rPr lang="zh-CN" altLang="en-US" sz="2100" b="1">
                <a:latin typeface="Times New Roman" pitchFamily="18" charset="0"/>
              </a:rPr>
              <a:t> </a:t>
            </a:r>
            <a:r>
              <a:rPr lang="zh-CN" altLang="en-US" b="1">
                <a:latin typeface="Times New Roman" pitchFamily="18" charset="0"/>
              </a:rPr>
              <a:t>   </a:t>
            </a:r>
          </a:p>
        </p:txBody>
      </p:sp>
      <p:graphicFrame>
        <p:nvGraphicFramePr>
          <p:cNvPr id="184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584798"/>
              </p:ext>
            </p:extLst>
          </p:nvPr>
        </p:nvGraphicFramePr>
        <p:xfrm>
          <a:off x="1954530" y="3343032"/>
          <a:ext cx="1657350" cy="389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7" name="Equation" r:id="rId5" imgW="799920" imgH="203040" progId="Equation.3">
                  <p:embed/>
                </p:oleObj>
              </mc:Choice>
              <mc:Fallback>
                <p:oleObj name="Equation" r:id="rId5" imgW="79992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530" y="3343032"/>
                        <a:ext cx="1657350" cy="3893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976968"/>
              </p:ext>
            </p:extLst>
          </p:nvPr>
        </p:nvGraphicFramePr>
        <p:xfrm>
          <a:off x="1954530" y="3813375"/>
          <a:ext cx="4110038" cy="451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8" name="Equation" r:id="rId7" imgW="1942920" imgH="228600" progId="Equation.DSMT4">
                  <p:embed/>
                </p:oleObj>
              </mc:Choice>
              <mc:Fallback>
                <p:oleObj name="Equation" r:id="rId7" imgW="194292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530" y="3813375"/>
                        <a:ext cx="4110038" cy="4512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323850" y="1459511"/>
            <a:ext cx="9025890" cy="50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5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        </a:t>
            </a:r>
            <a:r>
              <a:rPr kumimoji="1" lang="zh-CN" altLang="zh-CN" sz="2400" b="1" dirty="0">
                <a:latin typeface="Times New Roman" pitchFamily="18" charset="0"/>
              </a:rPr>
              <a:t>孤立</a:t>
            </a:r>
            <a:r>
              <a:rPr kumimoji="1" lang="zh-CN" altLang="en-US" sz="2400" b="1" dirty="0">
                <a:latin typeface="Times New Roman" pitchFamily="18" charset="0"/>
              </a:rPr>
              <a:t>导体的电容为</a:t>
            </a:r>
            <a:r>
              <a:rPr kumimoji="1" lang="zh-CN" altLang="zh-CN" sz="2400" b="1" dirty="0">
                <a:latin typeface="Times New Roman" pitchFamily="18" charset="0"/>
              </a:rPr>
              <a:t>孤立</a:t>
            </a:r>
            <a:r>
              <a:rPr kumimoji="1" lang="zh-CN" altLang="en-US" sz="2400" b="1" dirty="0">
                <a:latin typeface="Times New Roman" pitchFamily="18" charset="0"/>
              </a:rPr>
              <a:t>导体所带电荷 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itchFamily="18" charset="0"/>
              </a:rPr>
              <a:t>Q </a:t>
            </a:r>
            <a:r>
              <a:rPr kumimoji="1" lang="zh-CN" altLang="en-US" sz="2400" b="1" dirty="0">
                <a:latin typeface="Times New Roman" pitchFamily="18" charset="0"/>
              </a:rPr>
              <a:t>与其电势 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itchFamily="18" charset="0"/>
              </a:rPr>
              <a:t>V </a:t>
            </a:r>
            <a:r>
              <a:rPr kumimoji="1" lang="zh-CN" altLang="en-US" sz="2400" b="1" dirty="0">
                <a:latin typeface="Times New Roman" pitchFamily="18" charset="0"/>
              </a:rPr>
              <a:t>的比值 </a:t>
            </a:r>
            <a:r>
              <a:rPr kumimoji="1" lang="en-US" altLang="zh-CN" sz="2400" b="1" dirty="0">
                <a:latin typeface="Times New Roman" pitchFamily="18" charset="0"/>
              </a:rPr>
              <a:t>.</a:t>
            </a:r>
          </a:p>
        </p:txBody>
      </p:sp>
      <p:sp>
        <p:nvSpPr>
          <p:cNvPr id="30731" name="灯片编号占位符 1"/>
          <p:cNvSpPr txBox="1">
            <a:spLocks noGrp="1" noChangeArrowheads="1"/>
          </p:cNvSpPr>
          <p:nvPr/>
        </p:nvSpPr>
        <p:spPr bwMode="auto">
          <a:xfrm>
            <a:off x="7543800" y="4879658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61AD78D-B134-4850-81DE-D1DFE8AC87C8}" type="slidenum">
              <a:rPr lang="zh-CN" altLang="en-US" sz="1050" b="1">
                <a:latin typeface="Calibri" pitchFamily="34" charset="0"/>
              </a:rPr>
              <a:pPr algn="r"/>
              <a:t>13</a:t>
            </a:fld>
            <a:endParaRPr lang="en-US" altLang="zh-CN" sz="1050" b="1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055144" y="246791"/>
            <a:ext cx="28889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6.4 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hlinkClick r:id="rId9" action="ppaction://hlinkfile"/>
              </a:rPr>
              <a:t>电容和电容器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 autoUpdateAnimBg="0"/>
      <p:bldP spid="1844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Text Box 2"/>
          <p:cNvSpPr txBox="1">
            <a:spLocks noChangeArrowheads="1"/>
          </p:cNvSpPr>
          <p:nvPr/>
        </p:nvSpPr>
        <p:spPr bwMode="auto">
          <a:xfrm>
            <a:off x="1443990" y="541882"/>
            <a:ext cx="3771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例</a:t>
            </a:r>
            <a:r>
              <a:rPr lang="zh-CN" altLang="en-US" sz="2400" b="1">
                <a:latin typeface="Times New Roman" pitchFamily="18" charset="0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球形孤立导体的电容</a:t>
            </a:r>
          </a:p>
        </p:txBody>
      </p:sp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2028825" y="2240756"/>
          <a:ext cx="2257425" cy="748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6" name="Equation" r:id="rId3" imgW="990360" imgH="393480" progId="Equation.3">
                  <p:embed/>
                </p:oleObj>
              </mc:Choice>
              <mc:Fallback>
                <p:oleObj name="Equation" r:id="rId3" imgW="99036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825" y="2240756"/>
                        <a:ext cx="2257425" cy="748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Rectangle 4"/>
          <p:cNvSpPr>
            <a:spLocks noChangeArrowheads="1"/>
          </p:cNvSpPr>
          <p:nvPr/>
        </p:nvSpPr>
        <p:spPr bwMode="auto">
          <a:xfrm>
            <a:off x="5657850" y="1428750"/>
            <a:ext cx="1714500" cy="1714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5886450" y="1657350"/>
            <a:ext cx="1314450" cy="1314450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6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1754" name="Line 6"/>
          <p:cNvSpPr>
            <a:spLocks noChangeShapeType="1"/>
          </p:cNvSpPr>
          <p:nvPr/>
        </p:nvSpPr>
        <p:spPr bwMode="auto">
          <a:xfrm flipH="1">
            <a:off x="6286500" y="2343150"/>
            <a:ext cx="285750" cy="5715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747" name="Object 7"/>
          <p:cNvGraphicFramePr>
            <a:graphicFrameLocks noChangeAspect="1"/>
          </p:cNvGraphicFramePr>
          <p:nvPr/>
        </p:nvGraphicFramePr>
        <p:xfrm>
          <a:off x="6126957" y="2286000"/>
          <a:ext cx="288131" cy="31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7" name="Equation" r:id="rId5" imgW="152280" imgH="164880" progId="Equation.3">
                  <p:embed/>
                </p:oleObj>
              </mc:Choice>
              <mc:Fallback>
                <p:oleObj name="Equation" r:id="rId5" imgW="152280" imgH="1648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957" y="2286000"/>
                        <a:ext cx="288131" cy="3107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8"/>
          <p:cNvGraphicFramePr>
            <a:graphicFrameLocks noChangeAspect="1"/>
          </p:cNvGraphicFramePr>
          <p:nvPr/>
        </p:nvGraphicFramePr>
        <p:xfrm>
          <a:off x="7040167" y="1543050"/>
          <a:ext cx="259556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8" name="Equation" r:id="rId7" imgW="152280" imgH="203040" progId="Equation.3">
                  <p:embed/>
                </p:oleObj>
              </mc:Choice>
              <mc:Fallback>
                <p:oleObj name="Equation" r:id="rId7" imgW="15228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0167" y="1543050"/>
                        <a:ext cx="259556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5" name="Object 9"/>
          <p:cNvGraphicFramePr>
            <a:graphicFrameLocks noChangeAspect="1"/>
          </p:cNvGraphicFramePr>
          <p:nvPr/>
        </p:nvGraphicFramePr>
        <p:xfrm>
          <a:off x="2936081" y="3486151"/>
          <a:ext cx="3914775" cy="431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9" name="Equation" r:id="rId9" imgW="2057400" imgH="228600" progId="Equation.3">
                  <p:embed/>
                </p:oleObj>
              </mc:Choice>
              <mc:Fallback>
                <p:oleObj name="Equation" r:id="rId9" imgW="20574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081" y="3486151"/>
                        <a:ext cx="3914775" cy="431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1943100" y="3486150"/>
            <a:ext cx="1466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11"/>
              </a:buBlip>
            </a:pP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地球</a:t>
            </a:r>
          </a:p>
        </p:txBody>
      </p:sp>
      <p:graphicFrame>
        <p:nvGraphicFramePr>
          <p:cNvPr id="19467" name="Object 11"/>
          <p:cNvGraphicFramePr>
            <a:graphicFrameLocks noChangeAspect="1"/>
          </p:cNvGraphicFramePr>
          <p:nvPr/>
        </p:nvGraphicFramePr>
        <p:xfrm>
          <a:off x="2071688" y="1269206"/>
          <a:ext cx="1658541" cy="825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0" name="Equation" r:id="rId12" imgW="723600" imgH="431640" progId="Equation.3">
                  <p:embed/>
                </p:oleObj>
              </mc:Choice>
              <mc:Fallback>
                <p:oleObj name="Equation" r:id="rId12" imgW="723600" imgH="431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1269206"/>
                        <a:ext cx="1658541" cy="825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8" name="灯片编号占位符 1"/>
          <p:cNvSpPr txBox="1">
            <a:spLocks noGrp="1" noChangeArrowheads="1"/>
          </p:cNvSpPr>
          <p:nvPr/>
        </p:nvSpPr>
        <p:spPr bwMode="auto">
          <a:xfrm>
            <a:off x="7543800" y="4893469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5556FD2-29FA-4D06-9AA6-DCE30908D2BB}" type="slidenum">
              <a:rPr lang="zh-CN" altLang="en-US" sz="1050" b="1">
                <a:latin typeface="Calibri" pitchFamily="34" charset="0"/>
              </a:rPr>
              <a:pPr algn="r"/>
              <a:t>14</a:t>
            </a:fld>
            <a:endParaRPr lang="en-US" altLang="zh-CN"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286364" y="222175"/>
            <a:ext cx="640018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700" b="1" dirty="0">
                <a:solidFill>
                  <a:srgbClr val="CC0000"/>
                </a:solidFill>
                <a:latin typeface="宋体" pitchFamily="2" charset="-122"/>
              </a:rPr>
              <a:t>二、电容器 </a:t>
            </a:r>
            <a:r>
              <a:rPr lang="en-US" altLang="zh-CN" sz="2100" b="1" dirty="0">
                <a:latin typeface="宋体" pitchFamily="2" charset="-122"/>
              </a:rPr>
              <a:t>——</a:t>
            </a:r>
            <a:r>
              <a:rPr kumimoji="1" lang="zh-CN" altLang="zh-CN" sz="2100" b="1" dirty="0">
                <a:latin typeface="Times New Roman" pitchFamily="18" charset="0"/>
              </a:rPr>
              <a:t>非孤立导体，由两极板组成</a:t>
            </a:r>
            <a:endParaRPr kumimoji="1" lang="zh-CN" altLang="en-US" sz="2100" b="1" dirty="0">
              <a:latin typeface="Times New Roman" pitchFamily="18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938370" y="3278558"/>
            <a:ext cx="5257800" cy="1352678"/>
          </a:xfrm>
          <a:prstGeom prst="rect">
            <a:avLst/>
          </a:prstGeom>
          <a:gradFill>
            <a:lin ang="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kumimoji="1" lang="zh-CN" altLang="zh-CN" sz="2100" b="1" dirty="0">
                <a:latin typeface="Times New Roman" pitchFamily="18" charset="0"/>
              </a:rPr>
              <a:t>按形状：柱型、球型、平行板电容器</a:t>
            </a:r>
          </a:p>
          <a:p>
            <a:pPr eaLnBrk="0" hangingPunct="0">
              <a:lnSpc>
                <a:spcPct val="130000"/>
              </a:lnSpc>
            </a:pPr>
            <a:r>
              <a:rPr kumimoji="1" lang="zh-CN" altLang="zh-CN" sz="2100" b="1" dirty="0">
                <a:latin typeface="Times New Roman" pitchFamily="18" charset="0"/>
              </a:rPr>
              <a:t>按型式：固定、可变、半可变电容器</a:t>
            </a:r>
          </a:p>
          <a:p>
            <a:pPr eaLnBrk="0" hangingPunct="0">
              <a:lnSpc>
                <a:spcPct val="130000"/>
              </a:lnSpc>
            </a:pPr>
            <a:r>
              <a:rPr kumimoji="1" lang="zh-CN" altLang="zh-CN" sz="2100" b="1" dirty="0">
                <a:latin typeface="Times New Roman" pitchFamily="18" charset="0"/>
              </a:rPr>
              <a:t>按介质：空气、塑料、云母、陶瓷等</a:t>
            </a:r>
            <a:endParaRPr kumimoji="1" lang="zh-CN" altLang="en-US" sz="2100" b="1" dirty="0">
              <a:solidFill>
                <a:srgbClr val="FFFF00"/>
              </a:solidFill>
              <a:latin typeface="Times New Roman" pitchFamily="18" charset="0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38070" y="3222875"/>
            <a:ext cx="2400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1. </a:t>
            </a:r>
            <a:r>
              <a:rPr lang="zh-CN" altLang="en-US" sz="2400" b="1" dirty="0">
                <a:latin typeface="Times New Roman" pitchFamily="18" charset="0"/>
              </a:rPr>
              <a:t>电容器的</a:t>
            </a:r>
            <a:r>
              <a:rPr kumimoji="1" lang="zh-CN" altLang="zh-CN" sz="2400" b="1" dirty="0">
                <a:latin typeface="Times New Roman" pitchFamily="18" charset="0"/>
              </a:rPr>
              <a:t>分类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  <p:sp>
        <p:nvSpPr>
          <p:cNvPr id="65543" name="灯片编号占位符 1"/>
          <p:cNvSpPr txBox="1">
            <a:spLocks noGrp="1" noChangeArrowheads="1"/>
          </p:cNvSpPr>
          <p:nvPr/>
        </p:nvSpPr>
        <p:spPr bwMode="auto">
          <a:xfrm>
            <a:off x="7543800" y="4894898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7C43806-9943-4C44-B773-2612F0B3FF32}" type="slidenum">
              <a:rPr lang="zh-CN" altLang="en-US" sz="1050" b="1">
                <a:latin typeface="Calibri" pitchFamily="34" charset="0"/>
              </a:rPr>
              <a:pPr algn="r"/>
              <a:t>15</a:t>
            </a:fld>
            <a:endParaRPr lang="en-US" altLang="zh-CN" sz="1050"/>
          </a:p>
        </p:txBody>
      </p:sp>
      <p:pic>
        <p:nvPicPr>
          <p:cNvPr id="7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8370" y="872398"/>
            <a:ext cx="2849492" cy="2086203"/>
          </a:xfrm>
          <a:prstGeom prst="rect">
            <a:avLst/>
          </a:prstGeom>
        </p:spPr>
      </p:pic>
      <p:grpSp>
        <p:nvGrpSpPr>
          <p:cNvPr id="12" name="object 2"/>
          <p:cNvGrpSpPr/>
          <p:nvPr/>
        </p:nvGrpSpPr>
        <p:grpSpPr>
          <a:xfrm>
            <a:off x="5847001" y="1167829"/>
            <a:ext cx="2982753" cy="1615622"/>
            <a:chOff x="4402835" y="2987003"/>
            <a:chExt cx="3777996" cy="2020074"/>
          </a:xfrm>
        </p:grpSpPr>
        <p:pic>
          <p:nvPicPr>
            <p:cNvPr id="1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835" y="2987003"/>
              <a:ext cx="3777996" cy="2020074"/>
            </a:xfrm>
            <a:prstGeom prst="rect">
              <a:avLst/>
            </a:prstGeom>
          </p:spPr>
        </p:pic>
        <p:pic>
          <p:nvPicPr>
            <p:cNvPr id="1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6693" y="3284588"/>
              <a:ext cx="1150924" cy="6063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nimBg="1" autoUpdateAnimBg="0"/>
      <p:bldP spid="2048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670438"/>
              </p:ext>
            </p:extLst>
          </p:nvPr>
        </p:nvGraphicFramePr>
        <p:xfrm>
          <a:off x="1525604" y="2348958"/>
          <a:ext cx="2153866" cy="858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7" name="Equation" r:id="rId3" imgW="1079280" imgH="431640" progId="Equation.3">
                  <p:embed/>
                </p:oleObj>
              </mc:Choice>
              <mc:Fallback>
                <p:oleObj name="Equation" r:id="rId3" imgW="107928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604" y="2348958"/>
                        <a:ext cx="2153866" cy="858586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alpha val="28999"/>
                            </a:schemeClr>
                          </a:gs>
                          <a:gs pos="50000">
                            <a:srgbClr val="FFFFFF"/>
                          </a:gs>
                          <a:gs pos="100000">
                            <a:schemeClr val="accent1">
                              <a:alpha val="28999"/>
                            </a:schemeClr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4788693" y="2250136"/>
            <a:ext cx="3600450" cy="2171700"/>
            <a:chOff x="2400" y="912"/>
            <a:chExt cx="3024" cy="1824"/>
          </a:xfrm>
        </p:grpSpPr>
        <p:sp>
          <p:nvSpPr>
            <p:cNvPr id="32782" name="Rectangle 5"/>
            <p:cNvSpPr>
              <a:spLocks noChangeArrowheads="1"/>
            </p:cNvSpPr>
            <p:nvPr/>
          </p:nvSpPr>
          <p:spPr bwMode="auto">
            <a:xfrm>
              <a:off x="2400" y="912"/>
              <a:ext cx="3024" cy="182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1"/>
            </a:p>
          </p:txBody>
        </p:sp>
        <p:grpSp>
          <p:nvGrpSpPr>
            <p:cNvPr id="32783" name="Group 6"/>
            <p:cNvGrpSpPr>
              <a:grpSpLocks/>
            </p:cNvGrpSpPr>
            <p:nvPr/>
          </p:nvGrpSpPr>
          <p:grpSpPr bwMode="auto">
            <a:xfrm>
              <a:off x="2495" y="995"/>
              <a:ext cx="2835" cy="1597"/>
              <a:chOff x="2736" y="672"/>
              <a:chExt cx="2880" cy="1597"/>
            </a:xfrm>
          </p:grpSpPr>
          <p:sp>
            <p:nvSpPr>
              <p:cNvPr id="32786" name="Freeform 7"/>
              <p:cNvSpPr>
                <a:spLocks/>
              </p:cNvSpPr>
              <p:nvPr/>
            </p:nvSpPr>
            <p:spPr bwMode="auto">
              <a:xfrm>
                <a:off x="3714" y="1340"/>
                <a:ext cx="960" cy="76"/>
              </a:xfrm>
              <a:custGeom>
                <a:avLst/>
                <a:gdLst>
                  <a:gd name="T0" fmla="*/ 960 w 960"/>
                  <a:gd name="T1" fmla="*/ 76 h 76"/>
                  <a:gd name="T2" fmla="*/ 470 w 960"/>
                  <a:gd name="T3" fmla="*/ 0 h 76"/>
                  <a:gd name="T4" fmla="*/ 0 w 960"/>
                  <a:gd name="T5" fmla="*/ 76 h 76"/>
                  <a:gd name="T6" fmla="*/ 0 60000 65536"/>
                  <a:gd name="T7" fmla="*/ 0 60000 65536"/>
                  <a:gd name="T8" fmla="*/ 0 60000 65536"/>
                  <a:gd name="T9" fmla="*/ 0 w 960"/>
                  <a:gd name="T10" fmla="*/ 0 h 76"/>
                  <a:gd name="T11" fmla="*/ 960 w 960"/>
                  <a:gd name="T12" fmla="*/ 76 h 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0" h="76">
                    <a:moveTo>
                      <a:pt x="960" y="76"/>
                    </a:moveTo>
                    <a:cubicBezTo>
                      <a:pt x="878" y="63"/>
                      <a:pt x="630" y="0"/>
                      <a:pt x="470" y="0"/>
                    </a:cubicBezTo>
                    <a:cubicBezTo>
                      <a:pt x="310" y="0"/>
                      <a:pt x="98" y="60"/>
                      <a:pt x="0" y="76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87" name="Freeform 8"/>
              <p:cNvSpPr>
                <a:spLocks/>
              </p:cNvSpPr>
              <p:nvPr/>
            </p:nvSpPr>
            <p:spPr bwMode="auto">
              <a:xfrm>
                <a:off x="3696" y="1048"/>
                <a:ext cx="1122" cy="128"/>
              </a:xfrm>
              <a:custGeom>
                <a:avLst/>
                <a:gdLst>
                  <a:gd name="T0" fmla="*/ 1122 w 1122"/>
                  <a:gd name="T1" fmla="*/ 128 h 128"/>
                  <a:gd name="T2" fmla="*/ 592 w 1122"/>
                  <a:gd name="T3" fmla="*/ 8 h 128"/>
                  <a:gd name="T4" fmla="*/ 0 w 1122"/>
                  <a:gd name="T5" fmla="*/ 80 h 128"/>
                  <a:gd name="T6" fmla="*/ 0 60000 65536"/>
                  <a:gd name="T7" fmla="*/ 0 60000 65536"/>
                  <a:gd name="T8" fmla="*/ 0 60000 65536"/>
                  <a:gd name="T9" fmla="*/ 0 w 1122"/>
                  <a:gd name="T10" fmla="*/ 0 h 128"/>
                  <a:gd name="T11" fmla="*/ 1122 w 1122"/>
                  <a:gd name="T12" fmla="*/ 128 h 1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22" h="128">
                    <a:moveTo>
                      <a:pt x="1122" y="128"/>
                    </a:moveTo>
                    <a:cubicBezTo>
                      <a:pt x="1034" y="108"/>
                      <a:pt x="779" y="16"/>
                      <a:pt x="592" y="8"/>
                    </a:cubicBezTo>
                    <a:cubicBezTo>
                      <a:pt x="405" y="0"/>
                      <a:pt x="123" y="65"/>
                      <a:pt x="0" y="80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88" name="Freeform 9"/>
              <p:cNvSpPr>
                <a:spLocks/>
              </p:cNvSpPr>
              <p:nvPr/>
            </p:nvSpPr>
            <p:spPr bwMode="auto">
              <a:xfrm>
                <a:off x="3666" y="760"/>
                <a:ext cx="1440" cy="200"/>
              </a:xfrm>
              <a:custGeom>
                <a:avLst/>
                <a:gdLst>
                  <a:gd name="T0" fmla="*/ 1440 w 1440"/>
                  <a:gd name="T1" fmla="*/ 152 h 200"/>
                  <a:gd name="T2" fmla="*/ 720 w 1440"/>
                  <a:gd name="T3" fmla="*/ 8 h 200"/>
                  <a:gd name="T4" fmla="*/ 0 w 1440"/>
                  <a:gd name="T5" fmla="*/ 200 h 200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200"/>
                  <a:gd name="T11" fmla="*/ 1440 w 1440"/>
                  <a:gd name="T12" fmla="*/ 200 h 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200">
                    <a:moveTo>
                      <a:pt x="1440" y="152"/>
                    </a:moveTo>
                    <a:cubicBezTo>
                      <a:pt x="1200" y="76"/>
                      <a:pt x="960" y="0"/>
                      <a:pt x="720" y="8"/>
                    </a:cubicBezTo>
                    <a:cubicBezTo>
                      <a:pt x="480" y="16"/>
                      <a:pt x="240" y="108"/>
                      <a:pt x="0" y="200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89" name="Freeform 10"/>
              <p:cNvSpPr>
                <a:spLocks/>
              </p:cNvSpPr>
              <p:nvPr/>
            </p:nvSpPr>
            <p:spPr bwMode="auto">
              <a:xfrm>
                <a:off x="3762" y="1608"/>
                <a:ext cx="894" cy="40"/>
              </a:xfrm>
              <a:custGeom>
                <a:avLst/>
                <a:gdLst>
                  <a:gd name="T0" fmla="*/ 894 w 894"/>
                  <a:gd name="T1" fmla="*/ 0 h 40"/>
                  <a:gd name="T2" fmla="*/ 406 w 894"/>
                  <a:gd name="T3" fmla="*/ 24 h 40"/>
                  <a:gd name="T4" fmla="*/ 0 w 894"/>
                  <a:gd name="T5" fmla="*/ 40 h 40"/>
                  <a:gd name="T6" fmla="*/ 0 60000 65536"/>
                  <a:gd name="T7" fmla="*/ 0 60000 65536"/>
                  <a:gd name="T8" fmla="*/ 0 60000 65536"/>
                  <a:gd name="T9" fmla="*/ 0 w 894"/>
                  <a:gd name="T10" fmla="*/ 0 h 40"/>
                  <a:gd name="T11" fmla="*/ 894 w 894"/>
                  <a:gd name="T12" fmla="*/ 40 h 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94" h="40">
                    <a:moveTo>
                      <a:pt x="894" y="0"/>
                    </a:moveTo>
                    <a:cubicBezTo>
                      <a:pt x="813" y="4"/>
                      <a:pt x="555" y="17"/>
                      <a:pt x="406" y="24"/>
                    </a:cubicBezTo>
                    <a:cubicBezTo>
                      <a:pt x="257" y="31"/>
                      <a:pt x="85" y="37"/>
                      <a:pt x="0" y="40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90" name="Freeform 11"/>
              <p:cNvSpPr>
                <a:spLocks/>
              </p:cNvSpPr>
              <p:nvPr/>
            </p:nvSpPr>
            <p:spPr bwMode="auto">
              <a:xfrm>
                <a:off x="3906" y="1848"/>
                <a:ext cx="846" cy="132"/>
              </a:xfrm>
              <a:custGeom>
                <a:avLst/>
                <a:gdLst>
                  <a:gd name="T0" fmla="*/ 846 w 846"/>
                  <a:gd name="T1" fmla="*/ 0 h 132"/>
                  <a:gd name="T2" fmla="*/ 402 w 846"/>
                  <a:gd name="T3" fmla="*/ 124 h 132"/>
                  <a:gd name="T4" fmla="*/ 0 w 846"/>
                  <a:gd name="T5" fmla="*/ 48 h 132"/>
                  <a:gd name="T6" fmla="*/ 0 60000 65536"/>
                  <a:gd name="T7" fmla="*/ 0 60000 65536"/>
                  <a:gd name="T8" fmla="*/ 0 60000 65536"/>
                  <a:gd name="T9" fmla="*/ 0 w 846"/>
                  <a:gd name="T10" fmla="*/ 0 h 132"/>
                  <a:gd name="T11" fmla="*/ 846 w 846"/>
                  <a:gd name="T12" fmla="*/ 132 h 1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46" h="132">
                    <a:moveTo>
                      <a:pt x="846" y="0"/>
                    </a:moveTo>
                    <a:cubicBezTo>
                      <a:pt x="772" y="21"/>
                      <a:pt x="543" y="116"/>
                      <a:pt x="402" y="124"/>
                    </a:cubicBezTo>
                    <a:cubicBezTo>
                      <a:pt x="261" y="132"/>
                      <a:pt x="84" y="64"/>
                      <a:pt x="0" y="48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91" name="Freeform 12"/>
              <p:cNvSpPr>
                <a:spLocks/>
              </p:cNvSpPr>
              <p:nvPr/>
            </p:nvSpPr>
            <p:spPr bwMode="auto">
              <a:xfrm>
                <a:off x="3570" y="1944"/>
                <a:ext cx="1344" cy="325"/>
              </a:xfrm>
              <a:custGeom>
                <a:avLst/>
                <a:gdLst>
                  <a:gd name="T0" fmla="*/ 1344 w 1344"/>
                  <a:gd name="T1" fmla="*/ 0 h 325"/>
                  <a:gd name="T2" fmla="*/ 1102 w 1344"/>
                  <a:gd name="T3" fmla="*/ 268 h 325"/>
                  <a:gd name="T4" fmla="*/ 386 w 1344"/>
                  <a:gd name="T5" fmla="*/ 296 h 325"/>
                  <a:gd name="T6" fmla="*/ 0 w 1344"/>
                  <a:gd name="T7" fmla="*/ 96 h 32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44"/>
                  <a:gd name="T13" fmla="*/ 0 h 325"/>
                  <a:gd name="T14" fmla="*/ 1344 w 1344"/>
                  <a:gd name="T15" fmla="*/ 325 h 32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44" h="325">
                    <a:moveTo>
                      <a:pt x="1344" y="0"/>
                    </a:moveTo>
                    <a:cubicBezTo>
                      <a:pt x="1304" y="45"/>
                      <a:pt x="1262" y="219"/>
                      <a:pt x="1102" y="268"/>
                    </a:cubicBezTo>
                    <a:cubicBezTo>
                      <a:pt x="942" y="317"/>
                      <a:pt x="570" y="325"/>
                      <a:pt x="386" y="296"/>
                    </a:cubicBezTo>
                    <a:cubicBezTo>
                      <a:pt x="202" y="267"/>
                      <a:pt x="80" y="138"/>
                      <a:pt x="0" y="96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92" name="Freeform 13"/>
              <p:cNvSpPr>
                <a:spLocks/>
              </p:cNvSpPr>
              <p:nvPr/>
            </p:nvSpPr>
            <p:spPr bwMode="auto">
              <a:xfrm>
                <a:off x="5184" y="672"/>
                <a:ext cx="192" cy="336"/>
              </a:xfrm>
              <a:custGeom>
                <a:avLst/>
                <a:gdLst>
                  <a:gd name="T0" fmla="*/ 0 w 192"/>
                  <a:gd name="T1" fmla="*/ 336 h 336"/>
                  <a:gd name="T2" fmla="*/ 144 w 192"/>
                  <a:gd name="T3" fmla="*/ 192 h 336"/>
                  <a:gd name="T4" fmla="*/ 192 w 192"/>
                  <a:gd name="T5" fmla="*/ 0 h 33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336"/>
                  <a:gd name="T11" fmla="*/ 192 w 192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336">
                    <a:moveTo>
                      <a:pt x="0" y="336"/>
                    </a:moveTo>
                    <a:cubicBezTo>
                      <a:pt x="56" y="292"/>
                      <a:pt x="112" y="248"/>
                      <a:pt x="144" y="192"/>
                    </a:cubicBezTo>
                    <a:cubicBezTo>
                      <a:pt x="176" y="136"/>
                      <a:pt x="184" y="68"/>
                      <a:pt x="192" y="0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93" name="Freeform 14"/>
              <p:cNvSpPr>
                <a:spLocks/>
              </p:cNvSpPr>
              <p:nvPr/>
            </p:nvSpPr>
            <p:spPr bwMode="auto">
              <a:xfrm>
                <a:off x="5184" y="1008"/>
                <a:ext cx="432" cy="144"/>
              </a:xfrm>
              <a:custGeom>
                <a:avLst/>
                <a:gdLst>
                  <a:gd name="T0" fmla="*/ 0 w 432"/>
                  <a:gd name="T1" fmla="*/ 144 h 144"/>
                  <a:gd name="T2" fmla="*/ 288 w 432"/>
                  <a:gd name="T3" fmla="*/ 96 h 144"/>
                  <a:gd name="T4" fmla="*/ 432 w 432"/>
                  <a:gd name="T5" fmla="*/ 0 h 144"/>
                  <a:gd name="T6" fmla="*/ 0 60000 65536"/>
                  <a:gd name="T7" fmla="*/ 0 60000 65536"/>
                  <a:gd name="T8" fmla="*/ 0 60000 65536"/>
                  <a:gd name="T9" fmla="*/ 0 w 432"/>
                  <a:gd name="T10" fmla="*/ 0 h 144"/>
                  <a:gd name="T11" fmla="*/ 432 w 43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" h="144">
                    <a:moveTo>
                      <a:pt x="0" y="144"/>
                    </a:moveTo>
                    <a:cubicBezTo>
                      <a:pt x="108" y="132"/>
                      <a:pt x="216" y="120"/>
                      <a:pt x="288" y="96"/>
                    </a:cubicBezTo>
                    <a:cubicBezTo>
                      <a:pt x="360" y="72"/>
                      <a:pt x="396" y="36"/>
                      <a:pt x="432" y="0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94" name="Freeform 15"/>
              <p:cNvSpPr>
                <a:spLocks/>
              </p:cNvSpPr>
              <p:nvPr/>
            </p:nvSpPr>
            <p:spPr bwMode="auto">
              <a:xfrm>
                <a:off x="5136" y="1344"/>
                <a:ext cx="480" cy="336"/>
              </a:xfrm>
              <a:custGeom>
                <a:avLst/>
                <a:gdLst>
                  <a:gd name="T0" fmla="*/ 0 w 480"/>
                  <a:gd name="T1" fmla="*/ 0 h 336"/>
                  <a:gd name="T2" fmla="*/ 288 w 480"/>
                  <a:gd name="T3" fmla="*/ 96 h 336"/>
                  <a:gd name="T4" fmla="*/ 480 w 480"/>
                  <a:gd name="T5" fmla="*/ 336 h 336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336"/>
                  <a:gd name="T11" fmla="*/ 480 w 480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336">
                    <a:moveTo>
                      <a:pt x="0" y="0"/>
                    </a:moveTo>
                    <a:cubicBezTo>
                      <a:pt x="104" y="20"/>
                      <a:pt x="208" y="40"/>
                      <a:pt x="288" y="96"/>
                    </a:cubicBezTo>
                    <a:cubicBezTo>
                      <a:pt x="368" y="152"/>
                      <a:pt x="424" y="244"/>
                      <a:pt x="480" y="336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95" name="Freeform 16"/>
              <p:cNvSpPr>
                <a:spLocks/>
              </p:cNvSpPr>
              <p:nvPr/>
            </p:nvSpPr>
            <p:spPr bwMode="auto">
              <a:xfrm>
                <a:off x="5136" y="1680"/>
                <a:ext cx="356" cy="288"/>
              </a:xfrm>
              <a:custGeom>
                <a:avLst/>
                <a:gdLst>
                  <a:gd name="T0" fmla="*/ 0 w 356"/>
                  <a:gd name="T1" fmla="*/ 0 h 288"/>
                  <a:gd name="T2" fmla="*/ 228 w 356"/>
                  <a:gd name="T3" fmla="*/ 124 h 288"/>
                  <a:gd name="T4" fmla="*/ 356 w 356"/>
                  <a:gd name="T5" fmla="*/ 288 h 288"/>
                  <a:gd name="T6" fmla="*/ 0 60000 65536"/>
                  <a:gd name="T7" fmla="*/ 0 60000 65536"/>
                  <a:gd name="T8" fmla="*/ 0 60000 65536"/>
                  <a:gd name="T9" fmla="*/ 0 w 356"/>
                  <a:gd name="T10" fmla="*/ 0 h 288"/>
                  <a:gd name="T11" fmla="*/ 356 w 356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56" h="288">
                    <a:moveTo>
                      <a:pt x="0" y="0"/>
                    </a:moveTo>
                    <a:cubicBezTo>
                      <a:pt x="38" y="21"/>
                      <a:pt x="169" y="76"/>
                      <a:pt x="228" y="124"/>
                    </a:cubicBezTo>
                    <a:cubicBezTo>
                      <a:pt x="287" y="172"/>
                      <a:pt x="329" y="254"/>
                      <a:pt x="356" y="288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96" name="Freeform 17"/>
              <p:cNvSpPr>
                <a:spLocks/>
              </p:cNvSpPr>
              <p:nvPr/>
            </p:nvSpPr>
            <p:spPr bwMode="auto">
              <a:xfrm>
                <a:off x="3340" y="708"/>
                <a:ext cx="68" cy="396"/>
              </a:xfrm>
              <a:custGeom>
                <a:avLst/>
                <a:gdLst>
                  <a:gd name="T0" fmla="*/ 68 w 68"/>
                  <a:gd name="T1" fmla="*/ 396 h 396"/>
                  <a:gd name="T2" fmla="*/ 20 w 68"/>
                  <a:gd name="T3" fmla="*/ 204 h 396"/>
                  <a:gd name="T4" fmla="*/ 0 w 68"/>
                  <a:gd name="T5" fmla="*/ 0 h 396"/>
                  <a:gd name="T6" fmla="*/ 0 60000 65536"/>
                  <a:gd name="T7" fmla="*/ 0 60000 65536"/>
                  <a:gd name="T8" fmla="*/ 0 60000 65536"/>
                  <a:gd name="T9" fmla="*/ 0 w 68"/>
                  <a:gd name="T10" fmla="*/ 0 h 396"/>
                  <a:gd name="T11" fmla="*/ 68 w 68"/>
                  <a:gd name="T12" fmla="*/ 396 h 3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" h="396">
                    <a:moveTo>
                      <a:pt x="68" y="396"/>
                    </a:moveTo>
                    <a:cubicBezTo>
                      <a:pt x="48" y="332"/>
                      <a:pt x="31" y="270"/>
                      <a:pt x="20" y="204"/>
                    </a:cubicBezTo>
                    <a:cubicBezTo>
                      <a:pt x="9" y="138"/>
                      <a:pt x="4" y="42"/>
                      <a:pt x="0" y="0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97" name="Freeform 18"/>
              <p:cNvSpPr>
                <a:spLocks/>
              </p:cNvSpPr>
              <p:nvPr/>
            </p:nvSpPr>
            <p:spPr bwMode="auto">
              <a:xfrm>
                <a:off x="2880" y="672"/>
                <a:ext cx="384" cy="528"/>
              </a:xfrm>
              <a:custGeom>
                <a:avLst/>
                <a:gdLst>
                  <a:gd name="T0" fmla="*/ 0 w 384"/>
                  <a:gd name="T1" fmla="*/ 0 h 528"/>
                  <a:gd name="T2" fmla="*/ 192 w 384"/>
                  <a:gd name="T3" fmla="*/ 336 h 528"/>
                  <a:gd name="T4" fmla="*/ 384 w 384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528"/>
                  <a:gd name="T11" fmla="*/ 384 w 384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528">
                    <a:moveTo>
                      <a:pt x="0" y="0"/>
                    </a:moveTo>
                    <a:cubicBezTo>
                      <a:pt x="64" y="124"/>
                      <a:pt x="128" y="248"/>
                      <a:pt x="192" y="336"/>
                    </a:cubicBezTo>
                    <a:cubicBezTo>
                      <a:pt x="256" y="424"/>
                      <a:pt x="320" y="476"/>
                      <a:pt x="384" y="528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98" name="Freeform 19"/>
              <p:cNvSpPr>
                <a:spLocks/>
              </p:cNvSpPr>
              <p:nvPr/>
            </p:nvSpPr>
            <p:spPr bwMode="auto">
              <a:xfrm>
                <a:off x="2736" y="1336"/>
                <a:ext cx="432" cy="56"/>
              </a:xfrm>
              <a:custGeom>
                <a:avLst/>
                <a:gdLst>
                  <a:gd name="T0" fmla="*/ 0 w 432"/>
                  <a:gd name="T1" fmla="*/ 56 h 56"/>
                  <a:gd name="T2" fmla="*/ 192 w 432"/>
                  <a:gd name="T3" fmla="*/ 8 h 56"/>
                  <a:gd name="T4" fmla="*/ 432 w 432"/>
                  <a:gd name="T5" fmla="*/ 8 h 56"/>
                  <a:gd name="T6" fmla="*/ 0 60000 65536"/>
                  <a:gd name="T7" fmla="*/ 0 60000 65536"/>
                  <a:gd name="T8" fmla="*/ 0 60000 65536"/>
                  <a:gd name="T9" fmla="*/ 0 w 432"/>
                  <a:gd name="T10" fmla="*/ 0 h 56"/>
                  <a:gd name="T11" fmla="*/ 432 w 432"/>
                  <a:gd name="T12" fmla="*/ 56 h 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" h="56">
                    <a:moveTo>
                      <a:pt x="0" y="56"/>
                    </a:moveTo>
                    <a:cubicBezTo>
                      <a:pt x="60" y="36"/>
                      <a:pt x="120" y="16"/>
                      <a:pt x="192" y="8"/>
                    </a:cubicBezTo>
                    <a:cubicBezTo>
                      <a:pt x="264" y="0"/>
                      <a:pt x="348" y="4"/>
                      <a:pt x="432" y="8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799" name="Freeform 20"/>
              <p:cNvSpPr>
                <a:spLocks/>
              </p:cNvSpPr>
              <p:nvPr/>
            </p:nvSpPr>
            <p:spPr bwMode="auto">
              <a:xfrm>
                <a:off x="2880" y="1536"/>
                <a:ext cx="432" cy="432"/>
              </a:xfrm>
              <a:custGeom>
                <a:avLst/>
                <a:gdLst>
                  <a:gd name="T0" fmla="*/ 0 w 432"/>
                  <a:gd name="T1" fmla="*/ 432 h 432"/>
                  <a:gd name="T2" fmla="*/ 68 w 432"/>
                  <a:gd name="T3" fmla="*/ 328 h 432"/>
                  <a:gd name="T4" fmla="*/ 240 w 432"/>
                  <a:gd name="T5" fmla="*/ 144 h 432"/>
                  <a:gd name="T6" fmla="*/ 432 w 432"/>
                  <a:gd name="T7" fmla="*/ 0 h 43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432"/>
                  <a:gd name="T14" fmla="*/ 432 w 432"/>
                  <a:gd name="T15" fmla="*/ 432 h 43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432">
                    <a:moveTo>
                      <a:pt x="0" y="432"/>
                    </a:moveTo>
                    <a:cubicBezTo>
                      <a:pt x="11" y="415"/>
                      <a:pt x="28" y="376"/>
                      <a:pt x="68" y="328"/>
                    </a:cubicBezTo>
                    <a:cubicBezTo>
                      <a:pt x="108" y="280"/>
                      <a:pt x="179" y="199"/>
                      <a:pt x="240" y="144"/>
                    </a:cubicBezTo>
                    <a:cubicBezTo>
                      <a:pt x="301" y="89"/>
                      <a:pt x="368" y="40"/>
                      <a:pt x="432" y="0"/>
                    </a:cubicBezTo>
                  </a:path>
                </a:pathLst>
              </a:custGeom>
              <a:noFill/>
              <a:ln w="12700">
                <a:solidFill>
                  <a:srgbClr val="CC00CC"/>
                </a:solidFill>
                <a:round/>
                <a:headEnd/>
                <a:tailEnd type="non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00" name="Line 21"/>
              <p:cNvSpPr>
                <a:spLocks noChangeShapeType="1"/>
              </p:cNvSpPr>
              <p:nvPr/>
            </p:nvSpPr>
            <p:spPr bwMode="auto">
              <a:xfrm flipH="1">
                <a:off x="4320" y="7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01" name="Line 22"/>
              <p:cNvSpPr>
                <a:spLocks noChangeShapeType="1"/>
              </p:cNvSpPr>
              <p:nvPr/>
            </p:nvSpPr>
            <p:spPr bwMode="auto">
              <a:xfrm flipH="1">
                <a:off x="4224" y="105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02" name="Line 23"/>
              <p:cNvSpPr>
                <a:spLocks noChangeShapeType="1"/>
              </p:cNvSpPr>
              <p:nvPr/>
            </p:nvSpPr>
            <p:spPr bwMode="auto">
              <a:xfrm flipH="1">
                <a:off x="4176" y="1344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03" name="Line 24"/>
              <p:cNvSpPr>
                <a:spLocks noChangeShapeType="1"/>
              </p:cNvSpPr>
              <p:nvPr/>
            </p:nvSpPr>
            <p:spPr bwMode="auto">
              <a:xfrm flipH="1">
                <a:off x="4176" y="163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04" name="Line 25"/>
              <p:cNvSpPr>
                <a:spLocks noChangeShapeType="1"/>
              </p:cNvSpPr>
              <p:nvPr/>
            </p:nvSpPr>
            <p:spPr bwMode="auto">
              <a:xfrm flipH="1">
                <a:off x="4224" y="19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05" name="Line 26"/>
              <p:cNvSpPr>
                <a:spLocks noChangeShapeType="1"/>
              </p:cNvSpPr>
              <p:nvPr/>
            </p:nvSpPr>
            <p:spPr bwMode="auto">
              <a:xfrm flipH="1">
                <a:off x="4224" y="225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06" name="Line 27"/>
              <p:cNvSpPr>
                <a:spLocks noChangeShapeType="1"/>
              </p:cNvSpPr>
              <p:nvPr/>
            </p:nvSpPr>
            <p:spPr bwMode="auto">
              <a:xfrm rot="7184693" flipH="1">
                <a:off x="5281" y="863"/>
                <a:ext cx="96" cy="1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07" name="Line 28"/>
              <p:cNvSpPr>
                <a:spLocks noChangeShapeType="1"/>
              </p:cNvSpPr>
              <p:nvPr/>
            </p:nvSpPr>
            <p:spPr bwMode="auto">
              <a:xfrm rot="9625613" flipH="1">
                <a:off x="5424" y="1104"/>
                <a:ext cx="96" cy="1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08" name="Line 29"/>
              <p:cNvSpPr>
                <a:spLocks noChangeShapeType="1"/>
              </p:cNvSpPr>
              <p:nvPr/>
            </p:nvSpPr>
            <p:spPr bwMode="auto">
              <a:xfrm rot="13260118" flipH="1">
                <a:off x="5376" y="1439"/>
                <a:ext cx="96" cy="1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09" name="Line 30"/>
              <p:cNvSpPr>
                <a:spLocks noChangeShapeType="1"/>
              </p:cNvSpPr>
              <p:nvPr/>
            </p:nvSpPr>
            <p:spPr bwMode="auto">
              <a:xfrm rot="12915092" flipH="1">
                <a:off x="5280" y="1775"/>
                <a:ext cx="96" cy="1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10" name="Line 31"/>
              <p:cNvSpPr>
                <a:spLocks noChangeShapeType="1"/>
              </p:cNvSpPr>
              <p:nvPr/>
            </p:nvSpPr>
            <p:spPr bwMode="auto">
              <a:xfrm rot="15511933" flipH="1">
                <a:off x="3312" y="912"/>
                <a:ext cx="96" cy="1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11" name="Line 32"/>
              <p:cNvSpPr>
                <a:spLocks noChangeShapeType="1"/>
              </p:cNvSpPr>
              <p:nvPr/>
            </p:nvSpPr>
            <p:spPr bwMode="auto">
              <a:xfrm rot="13857870" flipH="1">
                <a:off x="3024" y="1008"/>
                <a:ext cx="96" cy="1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12" name="Line 33"/>
              <p:cNvSpPr>
                <a:spLocks noChangeShapeType="1"/>
              </p:cNvSpPr>
              <p:nvPr/>
            </p:nvSpPr>
            <p:spPr bwMode="auto">
              <a:xfrm rot="10220406" flipH="1">
                <a:off x="2880" y="1344"/>
                <a:ext cx="96" cy="1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  <p:sp>
            <p:nvSpPr>
              <p:cNvPr id="32813" name="Line 34"/>
              <p:cNvSpPr>
                <a:spLocks noChangeShapeType="1"/>
              </p:cNvSpPr>
              <p:nvPr/>
            </p:nvSpPr>
            <p:spPr bwMode="auto">
              <a:xfrm rot="8338778" flipH="1">
                <a:off x="3024" y="1727"/>
                <a:ext cx="96" cy="1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 type="triangle" w="sm" len="lg"/>
              </a:ln>
            </p:spPr>
            <p:txBody>
              <a:bodyPr wrap="none"/>
              <a:lstStyle/>
              <a:p>
                <a:endParaRPr lang="zh-CN" altLang="en-US" b="1"/>
              </a:p>
            </p:txBody>
          </p:sp>
        </p:grpSp>
        <p:graphicFrame>
          <p:nvGraphicFramePr>
            <p:cNvPr id="32773" name="Object 35"/>
            <p:cNvGraphicFramePr>
              <a:graphicFrameLocks noChangeAspect="1"/>
            </p:cNvGraphicFramePr>
            <p:nvPr/>
          </p:nvGraphicFramePr>
          <p:xfrm>
            <a:off x="4704" y="2112"/>
            <a:ext cx="29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28" name="Equation" r:id="rId5" imgW="190440" imgH="215640" progId="Equation.3">
                    <p:embed/>
                  </p:oleObj>
                </mc:Choice>
                <mc:Fallback>
                  <p:oleObj name="Equation" r:id="rId5" imgW="190440" imgH="21564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112"/>
                          <a:ext cx="292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4" name="Object 36"/>
            <p:cNvGraphicFramePr>
              <a:graphicFrameLocks noChangeAspect="1"/>
            </p:cNvGraphicFramePr>
            <p:nvPr/>
          </p:nvGraphicFramePr>
          <p:xfrm>
            <a:off x="2928" y="2112"/>
            <a:ext cx="283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29" name="Equation" r:id="rId7" imgW="190440" imgH="215640" progId="Equation.3">
                    <p:embed/>
                  </p:oleObj>
                </mc:Choice>
                <mc:Fallback>
                  <p:oleObj name="Equation" r:id="rId7" imgW="190440" imgH="21564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112"/>
                          <a:ext cx="283" cy="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42" name="Freeform 38"/>
            <p:cNvSpPr>
              <a:spLocks/>
            </p:cNvSpPr>
            <p:nvPr/>
          </p:nvSpPr>
          <p:spPr bwMode="auto">
            <a:xfrm>
              <a:off x="2873" y="1263"/>
              <a:ext cx="824" cy="1158"/>
            </a:xfrm>
            <a:custGeom>
              <a:avLst/>
              <a:gdLst/>
              <a:ahLst/>
              <a:cxnLst>
                <a:cxn ang="0">
                  <a:pos x="640" y="690"/>
                </a:cxn>
                <a:cxn ang="0">
                  <a:pos x="573" y="338"/>
                </a:cxn>
                <a:cxn ang="0">
                  <a:pos x="528" y="9"/>
                </a:cxn>
                <a:cxn ang="0">
                  <a:pos x="49" y="391"/>
                </a:cxn>
                <a:cxn ang="0">
                  <a:pos x="233" y="716"/>
                </a:cxn>
                <a:cxn ang="0">
                  <a:pos x="446" y="1109"/>
                </a:cxn>
                <a:cxn ang="0">
                  <a:pos x="805" y="1011"/>
                </a:cxn>
                <a:cxn ang="0">
                  <a:pos x="640" y="690"/>
                </a:cxn>
              </a:cxnLst>
              <a:rect l="0" t="0" r="r" b="b"/>
              <a:pathLst>
                <a:path w="837" h="1158">
                  <a:moveTo>
                    <a:pt x="640" y="690"/>
                  </a:moveTo>
                  <a:cubicBezTo>
                    <a:pt x="601" y="578"/>
                    <a:pt x="592" y="451"/>
                    <a:pt x="573" y="338"/>
                  </a:cubicBezTo>
                  <a:cubicBezTo>
                    <a:pt x="554" y="225"/>
                    <a:pt x="615" y="0"/>
                    <a:pt x="528" y="9"/>
                  </a:cubicBezTo>
                  <a:cubicBezTo>
                    <a:pt x="441" y="18"/>
                    <a:pt x="98" y="273"/>
                    <a:pt x="49" y="391"/>
                  </a:cubicBezTo>
                  <a:cubicBezTo>
                    <a:pt x="0" y="509"/>
                    <a:pt x="167" y="596"/>
                    <a:pt x="233" y="716"/>
                  </a:cubicBezTo>
                  <a:cubicBezTo>
                    <a:pt x="299" y="836"/>
                    <a:pt x="351" y="1060"/>
                    <a:pt x="446" y="1109"/>
                  </a:cubicBezTo>
                  <a:cubicBezTo>
                    <a:pt x="541" y="1158"/>
                    <a:pt x="773" y="1081"/>
                    <a:pt x="805" y="1011"/>
                  </a:cubicBezTo>
                  <a:cubicBezTo>
                    <a:pt x="837" y="941"/>
                    <a:pt x="671" y="811"/>
                    <a:pt x="640" y="69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 b="1"/>
            </a:p>
          </p:txBody>
        </p:sp>
        <p:sp>
          <p:nvSpPr>
            <p:cNvPr id="21543" name="Freeform 39"/>
            <p:cNvSpPr>
              <a:spLocks/>
            </p:cNvSpPr>
            <p:nvPr/>
          </p:nvSpPr>
          <p:spPr bwMode="auto">
            <a:xfrm>
              <a:off x="4326" y="1185"/>
              <a:ext cx="643" cy="1178"/>
            </a:xfrm>
            <a:custGeom>
              <a:avLst/>
              <a:gdLst/>
              <a:ahLst/>
              <a:cxnLst>
                <a:cxn ang="0">
                  <a:pos x="595" y="786"/>
                </a:cxn>
                <a:cxn ang="0">
                  <a:pos x="550" y="584"/>
                </a:cxn>
                <a:cxn ang="0">
                  <a:pos x="617" y="75"/>
                </a:cxn>
                <a:cxn ang="0">
                  <a:pos x="333" y="135"/>
                </a:cxn>
                <a:cxn ang="0">
                  <a:pos x="34" y="629"/>
                </a:cxn>
                <a:cxn ang="0">
                  <a:pos x="131" y="906"/>
                </a:cxn>
                <a:cxn ang="0">
                  <a:pos x="176" y="1167"/>
                </a:cxn>
                <a:cxn ang="0">
                  <a:pos x="408" y="973"/>
                </a:cxn>
                <a:cxn ang="0">
                  <a:pos x="595" y="786"/>
                </a:cxn>
              </a:cxnLst>
              <a:rect l="0" t="0" r="r" b="b"/>
              <a:pathLst>
                <a:path w="653" h="1178">
                  <a:moveTo>
                    <a:pt x="595" y="786"/>
                  </a:moveTo>
                  <a:cubicBezTo>
                    <a:pt x="619" y="721"/>
                    <a:pt x="546" y="702"/>
                    <a:pt x="550" y="584"/>
                  </a:cubicBezTo>
                  <a:cubicBezTo>
                    <a:pt x="554" y="466"/>
                    <a:pt x="653" y="150"/>
                    <a:pt x="617" y="75"/>
                  </a:cubicBezTo>
                  <a:cubicBezTo>
                    <a:pt x="581" y="0"/>
                    <a:pt x="430" y="43"/>
                    <a:pt x="333" y="135"/>
                  </a:cubicBezTo>
                  <a:cubicBezTo>
                    <a:pt x="236" y="227"/>
                    <a:pt x="68" y="501"/>
                    <a:pt x="34" y="629"/>
                  </a:cubicBezTo>
                  <a:cubicBezTo>
                    <a:pt x="0" y="757"/>
                    <a:pt x="107" y="816"/>
                    <a:pt x="131" y="906"/>
                  </a:cubicBezTo>
                  <a:cubicBezTo>
                    <a:pt x="155" y="996"/>
                    <a:pt x="130" y="1156"/>
                    <a:pt x="176" y="1167"/>
                  </a:cubicBezTo>
                  <a:cubicBezTo>
                    <a:pt x="222" y="1178"/>
                    <a:pt x="338" y="1036"/>
                    <a:pt x="408" y="973"/>
                  </a:cubicBezTo>
                  <a:cubicBezTo>
                    <a:pt x="478" y="910"/>
                    <a:pt x="559" y="856"/>
                    <a:pt x="595" y="78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 b="1"/>
            </a:p>
          </p:txBody>
        </p:sp>
        <p:graphicFrame>
          <p:nvGraphicFramePr>
            <p:cNvPr id="32775" name="Object 40"/>
            <p:cNvGraphicFramePr>
              <a:graphicFrameLocks noChangeAspect="1"/>
            </p:cNvGraphicFramePr>
            <p:nvPr/>
          </p:nvGraphicFramePr>
          <p:xfrm>
            <a:off x="3024" y="1632"/>
            <a:ext cx="375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30" name="Equation" r:id="rId9" imgW="266400" imgH="203040" progId="Equation.3">
                    <p:embed/>
                  </p:oleObj>
                </mc:Choice>
                <mc:Fallback>
                  <p:oleObj name="Equation" r:id="rId9" imgW="266400" imgH="20304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632"/>
                          <a:ext cx="375" cy="2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6" name="Object 41"/>
            <p:cNvGraphicFramePr>
              <a:graphicFrameLocks noChangeAspect="1"/>
            </p:cNvGraphicFramePr>
            <p:nvPr/>
          </p:nvGraphicFramePr>
          <p:xfrm>
            <a:off x="4416" y="1632"/>
            <a:ext cx="384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31" name="Equation" r:id="rId11" imgW="266400" imgH="203040" progId="Equation.3">
                    <p:embed/>
                  </p:oleObj>
                </mc:Choice>
                <mc:Fallback>
                  <p:oleObj name="Equation" r:id="rId11" imgW="266400" imgH="20304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632"/>
                          <a:ext cx="384" cy="2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546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013773"/>
              </p:ext>
            </p:extLst>
          </p:nvPr>
        </p:nvGraphicFramePr>
        <p:xfrm>
          <a:off x="1827730" y="3568763"/>
          <a:ext cx="1478677" cy="638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2" name="Equation" r:id="rId13" imgW="812520" imgH="330120" progId="Equation.DSMT4">
                  <p:embed/>
                </p:oleObj>
              </mc:Choice>
              <mc:Fallback>
                <p:oleObj name="Equation" r:id="rId13" imgW="812520" imgH="33012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730" y="3568763"/>
                        <a:ext cx="1478677" cy="6381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8" name="Text Box 43"/>
          <p:cNvSpPr txBox="1">
            <a:spLocks noChangeArrowheads="1"/>
          </p:cNvSpPr>
          <p:nvPr/>
        </p:nvSpPr>
        <p:spPr bwMode="auto">
          <a:xfrm>
            <a:off x="543518" y="298387"/>
            <a:ext cx="34301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CC0000"/>
                </a:solidFill>
                <a:latin typeface="Times New Roman" pitchFamily="18" charset="0"/>
              </a:rPr>
              <a:t>2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itchFamily="18" charset="0"/>
              </a:rPr>
              <a:t> .</a:t>
            </a:r>
            <a:r>
              <a:rPr lang="zh-CN" altLang="en-US" sz="2400" b="1">
                <a:latin typeface="Times New Roman" pitchFamily="18" charset="0"/>
              </a:rPr>
              <a:t>电</a:t>
            </a:r>
            <a:r>
              <a:rPr lang="zh-CN" altLang="en-US" sz="2400" b="1" dirty="0">
                <a:latin typeface="Times New Roman" pitchFamily="18" charset="0"/>
              </a:rPr>
              <a:t>容器的电容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908446" y="749336"/>
            <a:ext cx="7760494" cy="1015603"/>
            <a:chOff x="528" y="1008"/>
            <a:chExt cx="6518" cy="853"/>
          </a:xfrm>
        </p:grpSpPr>
        <p:sp>
          <p:nvSpPr>
            <p:cNvPr id="32781" name="Rectangle 45"/>
            <p:cNvSpPr>
              <a:spLocks noChangeArrowheads="1"/>
            </p:cNvSpPr>
            <p:nvPr/>
          </p:nvSpPr>
          <p:spPr bwMode="auto">
            <a:xfrm>
              <a:off x="528" y="1008"/>
              <a:ext cx="6518" cy="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5000"/>
                </a:lnSpc>
              </a:pPr>
              <a:r>
                <a:rPr lang="en-US" altLang="zh-CN" sz="2400" b="1" dirty="0">
                  <a:latin typeface="Times New Roman" pitchFamily="18" charset="0"/>
                </a:rPr>
                <a:t>       </a:t>
              </a:r>
              <a:r>
                <a:rPr lang="zh-CN" altLang="en-US" sz="2400" b="1" dirty="0">
                  <a:latin typeface="Times New Roman" pitchFamily="18" charset="0"/>
                </a:rPr>
                <a:t>电容器</a:t>
              </a:r>
              <a:r>
                <a:rPr kumimoji="1" lang="zh-CN" altLang="en-US" sz="2400" b="1" dirty="0">
                  <a:latin typeface="Times New Roman" pitchFamily="18" charset="0"/>
                </a:rPr>
                <a:t>的电容为</a:t>
              </a:r>
              <a:r>
                <a:rPr lang="zh-CN" altLang="en-US" sz="2400" b="1" dirty="0">
                  <a:latin typeface="Times New Roman" pitchFamily="18" charset="0"/>
                </a:rPr>
                <a:t>电容器一块极板</a:t>
              </a:r>
              <a:r>
                <a:rPr kumimoji="1" lang="zh-CN" altLang="en-US" sz="2400" b="1" dirty="0">
                  <a:latin typeface="Times New Roman" pitchFamily="18" charset="0"/>
                </a:rPr>
                <a:t>所带电荷</a:t>
              </a:r>
              <a:r>
                <a:rPr kumimoji="1" lang="en-US" altLang="zh-CN" sz="2400" b="1" i="1" dirty="0">
                  <a:solidFill>
                    <a:srgbClr val="0000FF"/>
                  </a:solidFill>
                  <a:latin typeface="Times New Roman" pitchFamily="18" charset="0"/>
                </a:rPr>
                <a:t>Q</a:t>
              </a:r>
              <a:r>
                <a:rPr kumimoji="1" lang="zh-CN" altLang="en-US" sz="2400" b="1" dirty="0">
                  <a:latin typeface="Times New Roman" pitchFamily="18" charset="0"/>
                </a:rPr>
                <a:t>与两极板电势差              的比值 </a:t>
              </a:r>
              <a:r>
                <a:rPr kumimoji="1" lang="en-US" altLang="zh-CN" sz="2400" b="1" dirty="0"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32772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480887"/>
                </p:ext>
              </p:extLst>
            </p:nvPr>
          </p:nvGraphicFramePr>
          <p:xfrm>
            <a:off x="1469" y="1458"/>
            <a:ext cx="801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33" name="Equation" r:id="rId15" imgW="495000" imgH="228600" progId="Equation.DSMT4">
                    <p:embed/>
                  </p:oleObj>
                </mc:Choice>
                <mc:Fallback>
                  <p:oleObj name="Equation" r:id="rId15" imgW="495000" imgH="228600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9" y="1458"/>
                          <a:ext cx="801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chemeClr val="accent1"/>
                                  </a:gs>
                                  <a:gs pos="50000">
                                    <a:schemeClr val="accent1">
                                      <a:gamma/>
                                      <a:tint val="0"/>
                                      <a:invGamma/>
                                    </a:schemeClr>
                                  </a:gs>
                                  <a:gs pos="100000">
                                    <a:schemeClr val="accent1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815" name="灯片编号占位符 1"/>
          <p:cNvSpPr txBox="1">
            <a:spLocks noGrp="1" noChangeArrowheads="1"/>
          </p:cNvSpPr>
          <p:nvPr/>
        </p:nvSpPr>
        <p:spPr bwMode="auto">
          <a:xfrm>
            <a:off x="7600950" y="4910138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E6E3470-461E-4E0B-A835-01CB107D7434}" type="slidenum">
              <a:rPr lang="zh-CN" altLang="en-US" sz="1050" b="1">
                <a:latin typeface="Calibri" pitchFamily="34" charset="0"/>
              </a:rPr>
              <a:pPr algn="r"/>
              <a:t>16</a:t>
            </a:fld>
            <a:endParaRPr lang="en-US" altLang="zh-CN" sz="105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929407" y="703606"/>
            <a:ext cx="59436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CC0000"/>
                </a:solidFill>
                <a:latin typeface="宋体" pitchFamily="2" charset="-122"/>
              </a:rPr>
              <a:t>    </a:t>
            </a:r>
            <a:r>
              <a:rPr lang="zh-CN" altLang="en-US" sz="2400" b="1" dirty="0">
                <a:latin typeface="宋体" pitchFamily="2" charset="-122"/>
              </a:rPr>
              <a:t>电容的大小仅与导体的</a:t>
            </a:r>
            <a:r>
              <a:rPr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形状</a:t>
            </a:r>
            <a:r>
              <a:rPr lang="zh-CN" altLang="en-US" sz="2400" b="1" dirty="0">
                <a:latin typeface="宋体" pitchFamily="2" charset="-122"/>
              </a:rPr>
              <a:t>、</a:t>
            </a:r>
            <a:r>
              <a:rPr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相对位置</a:t>
            </a:r>
            <a:r>
              <a:rPr lang="zh-CN" altLang="en-US" sz="2400" b="1" dirty="0">
                <a:latin typeface="宋体" pitchFamily="2" charset="-122"/>
              </a:rPr>
              <a:t>、其间的电</a:t>
            </a:r>
            <a:r>
              <a:rPr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介质</a:t>
            </a:r>
            <a:r>
              <a:rPr lang="zh-CN" altLang="en-US" sz="2400" b="1" dirty="0">
                <a:latin typeface="宋体" pitchFamily="2" charset="-122"/>
              </a:rPr>
              <a:t>有关，与所带电荷量</a:t>
            </a:r>
            <a:r>
              <a:rPr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无关</a:t>
            </a:r>
            <a:r>
              <a:rPr lang="en-US" altLang="zh-CN" sz="2400" b="1" dirty="0">
                <a:latin typeface="宋体" pitchFamily="2" charset="-122"/>
              </a:rPr>
              <a:t>.</a:t>
            </a:r>
          </a:p>
        </p:txBody>
      </p:sp>
      <p:grpSp>
        <p:nvGrpSpPr>
          <p:cNvPr id="33801" name="Group 84"/>
          <p:cNvGrpSpPr>
            <a:grpSpLocks/>
          </p:cNvGrpSpPr>
          <p:nvPr/>
        </p:nvGrpSpPr>
        <p:grpSpPr bwMode="auto">
          <a:xfrm>
            <a:off x="1993067" y="2109695"/>
            <a:ext cx="6136481" cy="2171700"/>
            <a:chOff x="270" y="1920"/>
            <a:chExt cx="5154" cy="1824"/>
          </a:xfrm>
        </p:grpSpPr>
        <p:graphicFrame>
          <p:nvGraphicFramePr>
            <p:cNvPr id="33794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2938300"/>
                </p:ext>
              </p:extLst>
            </p:nvPr>
          </p:nvGraphicFramePr>
          <p:xfrm>
            <a:off x="270" y="2106"/>
            <a:ext cx="1746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48" name="Equation" r:id="rId3" imgW="1079280" imgH="431640" progId="Equation.3">
                    <p:embed/>
                  </p:oleObj>
                </mc:Choice>
                <mc:Fallback>
                  <p:oleObj name="Equation" r:id="rId3" imgW="1079280" imgH="43164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" y="2106"/>
                          <a:ext cx="1746" cy="696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chemeClr val="accent1">
                                <a:alpha val="45000"/>
                              </a:schemeClr>
                            </a:gs>
                            <a:gs pos="50000">
                              <a:srgbClr val="FFFFFF"/>
                            </a:gs>
                            <a:gs pos="100000">
                              <a:schemeClr val="accent1">
                                <a:alpha val="45000"/>
                              </a:schemeClr>
                            </a:gs>
                          </a:gsLst>
                          <a:lin ang="5400000" scaled="1"/>
                        </a:gradFill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804" name="Group 44"/>
            <p:cNvGrpSpPr>
              <a:grpSpLocks/>
            </p:cNvGrpSpPr>
            <p:nvPr/>
          </p:nvGrpSpPr>
          <p:grpSpPr bwMode="auto">
            <a:xfrm>
              <a:off x="2400" y="1920"/>
              <a:ext cx="3024" cy="1824"/>
              <a:chOff x="2400" y="912"/>
              <a:chExt cx="3024" cy="1824"/>
            </a:xfrm>
          </p:grpSpPr>
          <p:sp>
            <p:nvSpPr>
              <p:cNvPr id="33805" name="Rectangle 45"/>
              <p:cNvSpPr>
                <a:spLocks noChangeArrowheads="1"/>
              </p:cNvSpPr>
              <p:nvPr/>
            </p:nvSpPr>
            <p:spPr bwMode="auto">
              <a:xfrm>
                <a:off x="2400" y="912"/>
                <a:ext cx="3024" cy="182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3806" name="Group 46"/>
              <p:cNvGrpSpPr>
                <a:grpSpLocks/>
              </p:cNvGrpSpPr>
              <p:nvPr/>
            </p:nvGrpSpPr>
            <p:grpSpPr bwMode="auto">
              <a:xfrm>
                <a:off x="2495" y="995"/>
                <a:ext cx="2835" cy="1597"/>
                <a:chOff x="2736" y="672"/>
                <a:chExt cx="2880" cy="1597"/>
              </a:xfrm>
            </p:grpSpPr>
            <p:sp>
              <p:nvSpPr>
                <p:cNvPr id="33809" name="Freeform 47"/>
                <p:cNvSpPr>
                  <a:spLocks/>
                </p:cNvSpPr>
                <p:nvPr/>
              </p:nvSpPr>
              <p:spPr bwMode="auto">
                <a:xfrm>
                  <a:off x="3714" y="1340"/>
                  <a:ext cx="960" cy="76"/>
                </a:xfrm>
                <a:custGeom>
                  <a:avLst/>
                  <a:gdLst>
                    <a:gd name="T0" fmla="*/ 960 w 960"/>
                    <a:gd name="T1" fmla="*/ 76 h 76"/>
                    <a:gd name="T2" fmla="*/ 470 w 960"/>
                    <a:gd name="T3" fmla="*/ 0 h 76"/>
                    <a:gd name="T4" fmla="*/ 0 w 960"/>
                    <a:gd name="T5" fmla="*/ 76 h 76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76"/>
                    <a:gd name="T11" fmla="*/ 960 w 960"/>
                    <a:gd name="T12" fmla="*/ 76 h 7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76">
                      <a:moveTo>
                        <a:pt x="960" y="76"/>
                      </a:moveTo>
                      <a:cubicBezTo>
                        <a:pt x="878" y="63"/>
                        <a:pt x="630" y="0"/>
                        <a:pt x="470" y="0"/>
                      </a:cubicBezTo>
                      <a:cubicBezTo>
                        <a:pt x="310" y="0"/>
                        <a:pt x="98" y="60"/>
                        <a:pt x="0" y="76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10" name="Freeform 48"/>
                <p:cNvSpPr>
                  <a:spLocks/>
                </p:cNvSpPr>
                <p:nvPr/>
              </p:nvSpPr>
              <p:spPr bwMode="auto">
                <a:xfrm>
                  <a:off x="3696" y="1048"/>
                  <a:ext cx="1122" cy="128"/>
                </a:xfrm>
                <a:custGeom>
                  <a:avLst/>
                  <a:gdLst>
                    <a:gd name="T0" fmla="*/ 1122 w 1122"/>
                    <a:gd name="T1" fmla="*/ 128 h 128"/>
                    <a:gd name="T2" fmla="*/ 592 w 1122"/>
                    <a:gd name="T3" fmla="*/ 8 h 128"/>
                    <a:gd name="T4" fmla="*/ 0 w 1122"/>
                    <a:gd name="T5" fmla="*/ 80 h 128"/>
                    <a:gd name="T6" fmla="*/ 0 60000 65536"/>
                    <a:gd name="T7" fmla="*/ 0 60000 65536"/>
                    <a:gd name="T8" fmla="*/ 0 60000 65536"/>
                    <a:gd name="T9" fmla="*/ 0 w 1122"/>
                    <a:gd name="T10" fmla="*/ 0 h 128"/>
                    <a:gd name="T11" fmla="*/ 1122 w 1122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122" h="128">
                      <a:moveTo>
                        <a:pt x="1122" y="128"/>
                      </a:moveTo>
                      <a:cubicBezTo>
                        <a:pt x="1034" y="108"/>
                        <a:pt x="779" y="16"/>
                        <a:pt x="592" y="8"/>
                      </a:cubicBezTo>
                      <a:cubicBezTo>
                        <a:pt x="405" y="0"/>
                        <a:pt x="123" y="65"/>
                        <a:pt x="0" y="80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11" name="Freeform 49"/>
                <p:cNvSpPr>
                  <a:spLocks/>
                </p:cNvSpPr>
                <p:nvPr/>
              </p:nvSpPr>
              <p:spPr bwMode="auto">
                <a:xfrm>
                  <a:off x="3666" y="760"/>
                  <a:ext cx="1440" cy="200"/>
                </a:xfrm>
                <a:custGeom>
                  <a:avLst/>
                  <a:gdLst>
                    <a:gd name="T0" fmla="*/ 1440 w 1440"/>
                    <a:gd name="T1" fmla="*/ 152 h 200"/>
                    <a:gd name="T2" fmla="*/ 720 w 1440"/>
                    <a:gd name="T3" fmla="*/ 8 h 200"/>
                    <a:gd name="T4" fmla="*/ 0 w 1440"/>
                    <a:gd name="T5" fmla="*/ 200 h 200"/>
                    <a:gd name="T6" fmla="*/ 0 60000 65536"/>
                    <a:gd name="T7" fmla="*/ 0 60000 65536"/>
                    <a:gd name="T8" fmla="*/ 0 60000 65536"/>
                    <a:gd name="T9" fmla="*/ 0 w 1440"/>
                    <a:gd name="T10" fmla="*/ 0 h 200"/>
                    <a:gd name="T11" fmla="*/ 1440 w 1440"/>
                    <a:gd name="T12" fmla="*/ 200 h 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0" h="200">
                      <a:moveTo>
                        <a:pt x="1440" y="152"/>
                      </a:moveTo>
                      <a:cubicBezTo>
                        <a:pt x="1200" y="76"/>
                        <a:pt x="960" y="0"/>
                        <a:pt x="720" y="8"/>
                      </a:cubicBezTo>
                      <a:cubicBezTo>
                        <a:pt x="480" y="16"/>
                        <a:pt x="240" y="108"/>
                        <a:pt x="0" y="200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12" name="Freeform 50"/>
                <p:cNvSpPr>
                  <a:spLocks/>
                </p:cNvSpPr>
                <p:nvPr/>
              </p:nvSpPr>
              <p:spPr bwMode="auto">
                <a:xfrm>
                  <a:off x="3762" y="1608"/>
                  <a:ext cx="894" cy="40"/>
                </a:xfrm>
                <a:custGeom>
                  <a:avLst/>
                  <a:gdLst>
                    <a:gd name="T0" fmla="*/ 894 w 894"/>
                    <a:gd name="T1" fmla="*/ 0 h 40"/>
                    <a:gd name="T2" fmla="*/ 406 w 894"/>
                    <a:gd name="T3" fmla="*/ 24 h 40"/>
                    <a:gd name="T4" fmla="*/ 0 w 894"/>
                    <a:gd name="T5" fmla="*/ 40 h 40"/>
                    <a:gd name="T6" fmla="*/ 0 60000 65536"/>
                    <a:gd name="T7" fmla="*/ 0 60000 65536"/>
                    <a:gd name="T8" fmla="*/ 0 60000 65536"/>
                    <a:gd name="T9" fmla="*/ 0 w 894"/>
                    <a:gd name="T10" fmla="*/ 0 h 40"/>
                    <a:gd name="T11" fmla="*/ 894 w 894"/>
                    <a:gd name="T12" fmla="*/ 40 h 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94" h="40">
                      <a:moveTo>
                        <a:pt x="894" y="0"/>
                      </a:moveTo>
                      <a:cubicBezTo>
                        <a:pt x="813" y="4"/>
                        <a:pt x="555" y="17"/>
                        <a:pt x="406" y="24"/>
                      </a:cubicBezTo>
                      <a:cubicBezTo>
                        <a:pt x="257" y="31"/>
                        <a:pt x="85" y="37"/>
                        <a:pt x="0" y="40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13" name="Freeform 51"/>
                <p:cNvSpPr>
                  <a:spLocks/>
                </p:cNvSpPr>
                <p:nvPr/>
              </p:nvSpPr>
              <p:spPr bwMode="auto">
                <a:xfrm>
                  <a:off x="3906" y="1848"/>
                  <a:ext cx="846" cy="132"/>
                </a:xfrm>
                <a:custGeom>
                  <a:avLst/>
                  <a:gdLst>
                    <a:gd name="T0" fmla="*/ 846 w 846"/>
                    <a:gd name="T1" fmla="*/ 0 h 132"/>
                    <a:gd name="T2" fmla="*/ 402 w 846"/>
                    <a:gd name="T3" fmla="*/ 124 h 132"/>
                    <a:gd name="T4" fmla="*/ 0 w 846"/>
                    <a:gd name="T5" fmla="*/ 48 h 132"/>
                    <a:gd name="T6" fmla="*/ 0 60000 65536"/>
                    <a:gd name="T7" fmla="*/ 0 60000 65536"/>
                    <a:gd name="T8" fmla="*/ 0 60000 65536"/>
                    <a:gd name="T9" fmla="*/ 0 w 846"/>
                    <a:gd name="T10" fmla="*/ 0 h 132"/>
                    <a:gd name="T11" fmla="*/ 846 w 846"/>
                    <a:gd name="T12" fmla="*/ 132 h 1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46" h="132">
                      <a:moveTo>
                        <a:pt x="846" y="0"/>
                      </a:moveTo>
                      <a:cubicBezTo>
                        <a:pt x="772" y="21"/>
                        <a:pt x="543" y="116"/>
                        <a:pt x="402" y="124"/>
                      </a:cubicBezTo>
                      <a:cubicBezTo>
                        <a:pt x="261" y="132"/>
                        <a:pt x="84" y="64"/>
                        <a:pt x="0" y="48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14" name="Freeform 52"/>
                <p:cNvSpPr>
                  <a:spLocks/>
                </p:cNvSpPr>
                <p:nvPr/>
              </p:nvSpPr>
              <p:spPr bwMode="auto">
                <a:xfrm>
                  <a:off x="3570" y="1944"/>
                  <a:ext cx="1344" cy="325"/>
                </a:xfrm>
                <a:custGeom>
                  <a:avLst/>
                  <a:gdLst>
                    <a:gd name="T0" fmla="*/ 1344 w 1344"/>
                    <a:gd name="T1" fmla="*/ 0 h 325"/>
                    <a:gd name="T2" fmla="*/ 1102 w 1344"/>
                    <a:gd name="T3" fmla="*/ 268 h 325"/>
                    <a:gd name="T4" fmla="*/ 386 w 1344"/>
                    <a:gd name="T5" fmla="*/ 296 h 325"/>
                    <a:gd name="T6" fmla="*/ 0 w 1344"/>
                    <a:gd name="T7" fmla="*/ 96 h 32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44"/>
                    <a:gd name="T13" fmla="*/ 0 h 325"/>
                    <a:gd name="T14" fmla="*/ 1344 w 1344"/>
                    <a:gd name="T15" fmla="*/ 325 h 32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44" h="325">
                      <a:moveTo>
                        <a:pt x="1344" y="0"/>
                      </a:moveTo>
                      <a:cubicBezTo>
                        <a:pt x="1304" y="45"/>
                        <a:pt x="1262" y="219"/>
                        <a:pt x="1102" y="268"/>
                      </a:cubicBezTo>
                      <a:cubicBezTo>
                        <a:pt x="942" y="317"/>
                        <a:pt x="570" y="325"/>
                        <a:pt x="386" y="296"/>
                      </a:cubicBezTo>
                      <a:cubicBezTo>
                        <a:pt x="202" y="267"/>
                        <a:pt x="80" y="138"/>
                        <a:pt x="0" y="96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15" name="Freeform 53"/>
                <p:cNvSpPr>
                  <a:spLocks/>
                </p:cNvSpPr>
                <p:nvPr/>
              </p:nvSpPr>
              <p:spPr bwMode="auto">
                <a:xfrm>
                  <a:off x="5184" y="672"/>
                  <a:ext cx="192" cy="336"/>
                </a:xfrm>
                <a:custGeom>
                  <a:avLst/>
                  <a:gdLst>
                    <a:gd name="T0" fmla="*/ 0 w 192"/>
                    <a:gd name="T1" fmla="*/ 336 h 336"/>
                    <a:gd name="T2" fmla="*/ 144 w 192"/>
                    <a:gd name="T3" fmla="*/ 192 h 336"/>
                    <a:gd name="T4" fmla="*/ 192 w 192"/>
                    <a:gd name="T5" fmla="*/ 0 h 336"/>
                    <a:gd name="T6" fmla="*/ 0 60000 65536"/>
                    <a:gd name="T7" fmla="*/ 0 60000 65536"/>
                    <a:gd name="T8" fmla="*/ 0 60000 65536"/>
                    <a:gd name="T9" fmla="*/ 0 w 192"/>
                    <a:gd name="T10" fmla="*/ 0 h 336"/>
                    <a:gd name="T11" fmla="*/ 192 w 192"/>
                    <a:gd name="T12" fmla="*/ 336 h 3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2" h="336">
                      <a:moveTo>
                        <a:pt x="0" y="336"/>
                      </a:moveTo>
                      <a:cubicBezTo>
                        <a:pt x="56" y="292"/>
                        <a:pt x="112" y="248"/>
                        <a:pt x="144" y="192"/>
                      </a:cubicBezTo>
                      <a:cubicBezTo>
                        <a:pt x="176" y="136"/>
                        <a:pt x="184" y="68"/>
                        <a:pt x="192" y="0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16" name="Freeform 54"/>
                <p:cNvSpPr>
                  <a:spLocks/>
                </p:cNvSpPr>
                <p:nvPr/>
              </p:nvSpPr>
              <p:spPr bwMode="auto">
                <a:xfrm>
                  <a:off x="5184" y="1008"/>
                  <a:ext cx="432" cy="144"/>
                </a:xfrm>
                <a:custGeom>
                  <a:avLst/>
                  <a:gdLst>
                    <a:gd name="T0" fmla="*/ 0 w 432"/>
                    <a:gd name="T1" fmla="*/ 144 h 144"/>
                    <a:gd name="T2" fmla="*/ 288 w 432"/>
                    <a:gd name="T3" fmla="*/ 96 h 144"/>
                    <a:gd name="T4" fmla="*/ 432 w 432"/>
                    <a:gd name="T5" fmla="*/ 0 h 144"/>
                    <a:gd name="T6" fmla="*/ 0 60000 65536"/>
                    <a:gd name="T7" fmla="*/ 0 60000 65536"/>
                    <a:gd name="T8" fmla="*/ 0 60000 65536"/>
                    <a:gd name="T9" fmla="*/ 0 w 432"/>
                    <a:gd name="T10" fmla="*/ 0 h 144"/>
                    <a:gd name="T11" fmla="*/ 432 w 432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" h="144">
                      <a:moveTo>
                        <a:pt x="0" y="144"/>
                      </a:moveTo>
                      <a:cubicBezTo>
                        <a:pt x="108" y="132"/>
                        <a:pt x="216" y="120"/>
                        <a:pt x="288" y="96"/>
                      </a:cubicBezTo>
                      <a:cubicBezTo>
                        <a:pt x="360" y="72"/>
                        <a:pt x="396" y="36"/>
                        <a:pt x="432" y="0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17" name="Freeform 55"/>
                <p:cNvSpPr>
                  <a:spLocks/>
                </p:cNvSpPr>
                <p:nvPr/>
              </p:nvSpPr>
              <p:spPr bwMode="auto">
                <a:xfrm>
                  <a:off x="5136" y="1344"/>
                  <a:ext cx="480" cy="336"/>
                </a:xfrm>
                <a:custGeom>
                  <a:avLst/>
                  <a:gdLst>
                    <a:gd name="T0" fmla="*/ 0 w 480"/>
                    <a:gd name="T1" fmla="*/ 0 h 336"/>
                    <a:gd name="T2" fmla="*/ 288 w 480"/>
                    <a:gd name="T3" fmla="*/ 96 h 336"/>
                    <a:gd name="T4" fmla="*/ 480 w 480"/>
                    <a:gd name="T5" fmla="*/ 336 h 336"/>
                    <a:gd name="T6" fmla="*/ 0 60000 65536"/>
                    <a:gd name="T7" fmla="*/ 0 60000 65536"/>
                    <a:gd name="T8" fmla="*/ 0 60000 65536"/>
                    <a:gd name="T9" fmla="*/ 0 w 480"/>
                    <a:gd name="T10" fmla="*/ 0 h 336"/>
                    <a:gd name="T11" fmla="*/ 480 w 480"/>
                    <a:gd name="T12" fmla="*/ 336 h 3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80" h="336">
                      <a:moveTo>
                        <a:pt x="0" y="0"/>
                      </a:moveTo>
                      <a:cubicBezTo>
                        <a:pt x="104" y="20"/>
                        <a:pt x="208" y="40"/>
                        <a:pt x="288" y="96"/>
                      </a:cubicBezTo>
                      <a:cubicBezTo>
                        <a:pt x="368" y="152"/>
                        <a:pt x="424" y="244"/>
                        <a:pt x="480" y="336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18" name="Freeform 56"/>
                <p:cNvSpPr>
                  <a:spLocks/>
                </p:cNvSpPr>
                <p:nvPr/>
              </p:nvSpPr>
              <p:spPr bwMode="auto">
                <a:xfrm>
                  <a:off x="5136" y="1680"/>
                  <a:ext cx="356" cy="288"/>
                </a:xfrm>
                <a:custGeom>
                  <a:avLst/>
                  <a:gdLst>
                    <a:gd name="T0" fmla="*/ 0 w 356"/>
                    <a:gd name="T1" fmla="*/ 0 h 288"/>
                    <a:gd name="T2" fmla="*/ 228 w 356"/>
                    <a:gd name="T3" fmla="*/ 124 h 288"/>
                    <a:gd name="T4" fmla="*/ 356 w 356"/>
                    <a:gd name="T5" fmla="*/ 288 h 288"/>
                    <a:gd name="T6" fmla="*/ 0 60000 65536"/>
                    <a:gd name="T7" fmla="*/ 0 60000 65536"/>
                    <a:gd name="T8" fmla="*/ 0 60000 65536"/>
                    <a:gd name="T9" fmla="*/ 0 w 356"/>
                    <a:gd name="T10" fmla="*/ 0 h 288"/>
                    <a:gd name="T11" fmla="*/ 356 w 356"/>
                    <a:gd name="T12" fmla="*/ 288 h 2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6" h="288">
                      <a:moveTo>
                        <a:pt x="0" y="0"/>
                      </a:moveTo>
                      <a:cubicBezTo>
                        <a:pt x="38" y="21"/>
                        <a:pt x="169" y="76"/>
                        <a:pt x="228" y="124"/>
                      </a:cubicBezTo>
                      <a:cubicBezTo>
                        <a:pt x="287" y="172"/>
                        <a:pt x="329" y="254"/>
                        <a:pt x="356" y="288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19" name="Freeform 57"/>
                <p:cNvSpPr>
                  <a:spLocks/>
                </p:cNvSpPr>
                <p:nvPr/>
              </p:nvSpPr>
              <p:spPr bwMode="auto">
                <a:xfrm>
                  <a:off x="3340" y="708"/>
                  <a:ext cx="68" cy="396"/>
                </a:xfrm>
                <a:custGeom>
                  <a:avLst/>
                  <a:gdLst>
                    <a:gd name="T0" fmla="*/ 68 w 68"/>
                    <a:gd name="T1" fmla="*/ 396 h 396"/>
                    <a:gd name="T2" fmla="*/ 20 w 68"/>
                    <a:gd name="T3" fmla="*/ 204 h 396"/>
                    <a:gd name="T4" fmla="*/ 0 w 68"/>
                    <a:gd name="T5" fmla="*/ 0 h 396"/>
                    <a:gd name="T6" fmla="*/ 0 60000 65536"/>
                    <a:gd name="T7" fmla="*/ 0 60000 65536"/>
                    <a:gd name="T8" fmla="*/ 0 60000 65536"/>
                    <a:gd name="T9" fmla="*/ 0 w 68"/>
                    <a:gd name="T10" fmla="*/ 0 h 396"/>
                    <a:gd name="T11" fmla="*/ 68 w 68"/>
                    <a:gd name="T12" fmla="*/ 396 h 3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" h="396">
                      <a:moveTo>
                        <a:pt x="68" y="396"/>
                      </a:moveTo>
                      <a:cubicBezTo>
                        <a:pt x="48" y="332"/>
                        <a:pt x="31" y="270"/>
                        <a:pt x="20" y="204"/>
                      </a:cubicBezTo>
                      <a:cubicBezTo>
                        <a:pt x="9" y="138"/>
                        <a:pt x="4" y="42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20" name="Freeform 58"/>
                <p:cNvSpPr>
                  <a:spLocks/>
                </p:cNvSpPr>
                <p:nvPr/>
              </p:nvSpPr>
              <p:spPr bwMode="auto">
                <a:xfrm>
                  <a:off x="2880" y="672"/>
                  <a:ext cx="384" cy="528"/>
                </a:xfrm>
                <a:custGeom>
                  <a:avLst/>
                  <a:gdLst>
                    <a:gd name="T0" fmla="*/ 0 w 384"/>
                    <a:gd name="T1" fmla="*/ 0 h 528"/>
                    <a:gd name="T2" fmla="*/ 192 w 384"/>
                    <a:gd name="T3" fmla="*/ 336 h 528"/>
                    <a:gd name="T4" fmla="*/ 384 w 384"/>
                    <a:gd name="T5" fmla="*/ 528 h 528"/>
                    <a:gd name="T6" fmla="*/ 0 60000 65536"/>
                    <a:gd name="T7" fmla="*/ 0 60000 65536"/>
                    <a:gd name="T8" fmla="*/ 0 60000 65536"/>
                    <a:gd name="T9" fmla="*/ 0 w 384"/>
                    <a:gd name="T10" fmla="*/ 0 h 528"/>
                    <a:gd name="T11" fmla="*/ 384 w 384"/>
                    <a:gd name="T12" fmla="*/ 528 h 5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4" h="528">
                      <a:moveTo>
                        <a:pt x="0" y="0"/>
                      </a:moveTo>
                      <a:cubicBezTo>
                        <a:pt x="64" y="124"/>
                        <a:pt x="128" y="248"/>
                        <a:pt x="192" y="336"/>
                      </a:cubicBezTo>
                      <a:cubicBezTo>
                        <a:pt x="256" y="424"/>
                        <a:pt x="320" y="476"/>
                        <a:pt x="384" y="528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21" name="Freeform 59"/>
                <p:cNvSpPr>
                  <a:spLocks/>
                </p:cNvSpPr>
                <p:nvPr/>
              </p:nvSpPr>
              <p:spPr bwMode="auto">
                <a:xfrm>
                  <a:off x="2736" y="1336"/>
                  <a:ext cx="432" cy="56"/>
                </a:xfrm>
                <a:custGeom>
                  <a:avLst/>
                  <a:gdLst>
                    <a:gd name="T0" fmla="*/ 0 w 432"/>
                    <a:gd name="T1" fmla="*/ 56 h 56"/>
                    <a:gd name="T2" fmla="*/ 192 w 432"/>
                    <a:gd name="T3" fmla="*/ 8 h 56"/>
                    <a:gd name="T4" fmla="*/ 432 w 432"/>
                    <a:gd name="T5" fmla="*/ 8 h 56"/>
                    <a:gd name="T6" fmla="*/ 0 60000 65536"/>
                    <a:gd name="T7" fmla="*/ 0 60000 65536"/>
                    <a:gd name="T8" fmla="*/ 0 60000 65536"/>
                    <a:gd name="T9" fmla="*/ 0 w 432"/>
                    <a:gd name="T10" fmla="*/ 0 h 56"/>
                    <a:gd name="T11" fmla="*/ 432 w 432"/>
                    <a:gd name="T12" fmla="*/ 56 h 5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" h="56">
                      <a:moveTo>
                        <a:pt x="0" y="56"/>
                      </a:moveTo>
                      <a:cubicBezTo>
                        <a:pt x="60" y="36"/>
                        <a:pt x="120" y="16"/>
                        <a:pt x="192" y="8"/>
                      </a:cubicBezTo>
                      <a:cubicBezTo>
                        <a:pt x="264" y="0"/>
                        <a:pt x="348" y="4"/>
                        <a:pt x="432" y="8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22" name="Freeform 60"/>
                <p:cNvSpPr>
                  <a:spLocks/>
                </p:cNvSpPr>
                <p:nvPr/>
              </p:nvSpPr>
              <p:spPr bwMode="auto">
                <a:xfrm>
                  <a:off x="2880" y="1536"/>
                  <a:ext cx="432" cy="432"/>
                </a:xfrm>
                <a:custGeom>
                  <a:avLst/>
                  <a:gdLst>
                    <a:gd name="T0" fmla="*/ 0 w 432"/>
                    <a:gd name="T1" fmla="*/ 432 h 432"/>
                    <a:gd name="T2" fmla="*/ 68 w 432"/>
                    <a:gd name="T3" fmla="*/ 328 h 432"/>
                    <a:gd name="T4" fmla="*/ 240 w 432"/>
                    <a:gd name="T5" fmla="*/ 144 h 432"/>
                    <a:gd name="T6" fmla="*/ 432 w 432"/>
                    <a:gd name="T7" fmla="*/ 0 h 43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32"/>
                    <a:gd name="T13" fmla="*/ 0 h 432"/>
                    <a:gd name="T14" fmla="*/ 432 w 432"/>
                    <a:gd name="T15" fmla="*/ 432 h 43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32" h="432">
                      <a:moveTo>
                        <a:pt x="0" y="432"/>
                      </a:moveTo>
                      <a:cubicBezTo>
                        <a:pt x="11" y="415"/>
                        <a:pt x="28" y="376"/>
                        <a:pt x="68" y="328"/>
                      </a:cubicBezTo>
                      <a:cubicBezTo>
                        <a:pt x="108" y="280"/>
                        <a:pt x="179" y="199"/>
                        <a:pt x="240" y="144"/>
                      </a:cubicBezTo>
                      <a:cubicBezTo>
                        <a:pt x="301" y="89"/>
                        <a:pt x="368" y="40"/>
                        <a:pt x="432" y="0"/>
                      </a:cubicBezTo>
                    </a:path>
                  </a:pathLst>
                </a:custGeom>
                <a:noFill/>
                <a:ln w="12700">
                  <a:solidFill>
                    <a:srgbClr val="CC00CC"/>
                  </a:solidFill>
                  <a:round/>
                  <a:headEnd/>
                  <a:tailEnd type="non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23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4320" y="76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24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4224" y="1056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2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176" y="1344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26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4176" y="163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27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4224" y="196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28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4224" y="2256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29" name="Line 67"/>
                <p:cNvSpPr>
                  <a:spLocks noChangeShapeType="1"/>
                </p:cNvSpPr>
                <p:nvPr/>
              </p:nvSpPr>
              <p:spPr bwMode="auto">
                <a:xfrm rot="7184693" flipH="1">
                  <a:off x="5281" y="863"/>
                  <a:ext cx="96" cy="1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30" name="Line 68"/>
                <p:cNvSpPr>
                  <a:spLocks noChangeShapeType="1"/>
                </p:cNvSpPr>
                <p:nvPr/>
              </p:nvSpPr>
              <p:spPr bwMode="auto">
                <a:xfrm rot="9625613" flipH="1">
                  <a:off x="5424" y="1104"/>
                  <a:ext cx="96" cy="1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31" name="Line 69"/>
                <p:cNvSpPr>
                  <a:spLocks noChangeShapeType="1"/>
                </p:cNvSpPr>
                <p:nvPr/>
              </p:nvSpPr>
              <p:spPr bwMode="auto">
                <a:xfrm rot="13260118" flipH="1">
                  <a:off x="5376" y="1439"/>
                  <a:ext cx="96" cy="1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32" name="Line 70"/>
                <p:cNvSpPr>
                  <a:spLocks noChangeShapeType="1"/>
                </p:cNvSpPr>
                <p:nvPr/>
              </p:nvSpPr>
              <p:spPr bwMode="auto">
                <a:xfrm rot="12915092" flipH="1">
                  <a:off x="5280" y="1775"/>
                  <a:ext cx="96" cy="1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33" name="Line 71"/>
                <p:cNvSpPr>
                  <a:spLocks noChangeShapeType="1"/>
                </p:cNvSpPr>
                <p:nvPr/>
              </p:nvSpPr>
              <p:spPr bwMode="auto">
                <a:xfrm rot="15511933" flipH="1">
                  <a:off x="3312" y="912"/>
                  <a:ext cx="96" cy="1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34" name="Line 72"/>
                <p:cNvSpPr>
                  <a:spLocks noChangeShapeType="1"/>
                </p:cNvSpPr>
                <p:nvPr/>
              </p:nvSpPr>
              <p:spPr bwMode="auto">
                <a:xfrm rot="13857870" flipH="1">
                  <a:off x="3024" y="1008"/>
                  <a:ext cx="96" cy="1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35" name="Line 73"/>
                <p:cNvSpPr>
                  <a:spLocks noChangeShapeType="1"/>
                </p:cNvSpPr>
                <p:nvPr/>
              </p:nvSpPr>
              <p:spPr bwMode="auto">
                <a:xfrm rot="10220406" flipH="1">
                  <a:off x="2880" y="1344"/>
                  <a:ext cx="96" cy="1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3836" name="Line 74"/>
                <p:cNvSpPr>
                  <a:spLocks noChangeShapeType="1"/>
                </p:cNvSpPr>
                <p:nvPr/>
              </p:nvSpPr>
              <p:spPr bwMode="auto">
                <a:xfrm rot="8338778" flipH="1">
                  <a:off x="3024" y="1727"/>
                  <a:ext cx="96" cy="1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round/>
                  <a:headEnd/>
                  <a:tailEnd type="triangle" w="sm" len="lg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33796" name="Object 75"/>
              <p:cNvGraphicFramePr>
                <a:graphicFrameLocks noChangeAspect="1"/>
              </p:cNvGraphicFramePr>
              <p:nvPr/>
            </p:nvGraphicFramePr>
            <p:xfrm>
              <a:off x="4704" y="2112"/>
              <a:ext cx="292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449" name="Equation" r:id="rId5" imgW="190440" imgH="215640" progId="Equation.3">
                      <p:embed/>
                    </p:oleObj>
                  </mc:Choice>
                  <mc:Fallback>
                    <p:oleObj name="Equation" r:id="rId5" imgW="190440" imgH="215640" progId="Equation.3">
                      <p:embed/>
                      <p:pic>
                        <p:nvPicPr>
                          <p:cNvPr id="0" name="Object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04" y="2112"/>
                            <a:ext cx="292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797" name="Object 76"/>
              <p:cNvGraphicFramePr>
                <a:graphicFrameLocks noChangeAspect="1"/>
              </p:cNvGraphicFramePr>
              <p:nvPr/>
            </p:nvGraphicFramePr>
            <p:xfrm>
              <a:off x="2928" y="2112"/>
              <a:ext cx="283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450" name="Equation" r:id="rId7" imgW="190440" imgH="215640" progId="Equation.3">
                      <p:embed/>
                    </p:oleObj>
                  </mc:Choice>
                  <mc:Fallback>
                    <p:oleObj name="Equation" r:id="rId7" imgW="190440" imgH="215640" progId="Equation.3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8" y="2112"/>
                            <a:ext cx="283" cy="3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93" name="Freeform 77"/>
              <p:cNvSpPr>
                <a:spLocks/>
              </p:cNvSpPr>
              <p:nvPr/>
            </p:nvSpPr>
            <p:spPr bwMode="auto">
              <a:xfrm>
                <a:off x="2873" y="1263"/>
                <a:ext cx="824" cy="1158"/>
              </a:xfrm>
              <a:custGeom>
                <a:avLst/>
                <a:gdLst/>
                <a:ahLst/>
                <a:cxnLst>
                  <a:cxn ang="0">
                    <a:pos x="640" y="690"/>
                  </a:cxn>
                  <a:cxn ang="0">
                    <a:pos x="573" y="338"/>
                  </a:cxn>
                  <a:cxn ang="0">
                    <a:pos x="528" y="9"/>
                  </a:cxn>
                  <a:cxn ang="0">
                    <a:pos x="49" y="391"/>
                  </a:cxn>
                  <a:cxn ang="0">
                    <a:pos x="233" y="716"/>
                  </a:cxn>
                  <a:cxn ang="0">
                    <a:pos x="446" y="1109"/>
                  </a:cxn>
                  <a:cxn ang="0">
                    <a:pos x="805" y="1011"/>
                  </a:cxn>
                  <a:cxn ang="0">
                    <a:pos x="640" y="690"/>
                  </a:cxn>
                </a:cxnLst>
                <a:rect l="0" t="0" r="r" b="b"/>
                <a:pathLst>
                  <a:path w="837" h="1158">
                    <a:moveTo>
                      <a:pt x="640" y="690"/>
                    </a:moveTo>
                    <a:cubicBezTo>
                      <a:pt x="601" y="578"/>
                      <a:pt x="592" y="451"/>
                      <a:pt x="573" y="338"/>
                    </a:cubicBezTo>
                    <a:cubicBezTo>
                      <a:pt x="554" y="225"/>
                      <a:pt x="615" y="0"/>
                      <a:pt x="528" y="9"/>
                    </a:cubicBezTo>
                    <a:cubicBezTo>
                      <a:pt x="441" y="18"/>
                      <a:pt x="98" y="273"/>
                      <a:pt x="49" y="391"/>
                    </a:cubicBezTo>
                    <a:cubicBezTo>
                      <a:pt x="0" y="509"/>
                      <a:pt x="167" y="596"/>
                      <a:pt x="233" y="716"/>
                    </a:cubicBezTo>
                    <a:cubicBezTo>
                      <a:pt x="299" y="836"/>
                      <a:pt x="351" y="1060"/>
                      <a:pt x="446" y="1109"/>
                    </a:cubicBezTo>
                    <a:cubicBezTo>
                      <a:pt x="541" y="1158"/>
                      <a:pt x="773" y="1081"/>
                      <a:pt x="805" y="1011"/>
                    </a:cubicBezTo>
                    <a:cubicBezTo>
                      <a:pt x="837" y="941"/>
                      <a:pt x="671" y="811"/>
                      <a:pt x="640" y="69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100000">
                    <a:schemeClr val="bg1"/>
                  </a:gs>
                </a:gsLst>
                <a:lin ang="18900000" scaled="1"/>
              </a:gra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4894" name="Freeform 78"/>
              <p:cNvSpPr>
                <a:spLocks/>
              </p:cNvSpPr>
              <p:nvPr/>
            </p:nvSpPr>
            <p:spPr bwMode="auto">
              <a:xfrm>
                <a:off x="4326" y="1185"/>
                <a:ext cx="643" cy="1178"/>
              </a:xfrm>
              <a:custGeom>
                <a:avLst/>
                <a:gdLst/>
                <a:ahLst/>
                <a:cxnLst>
                  <a:cxn ang="0">
                    <a:pos x="595" y="786"/>
                  </a:cxn>
                  <a:cxn ang="0">
                    <a:pos x="550" y="584"/>
                  </a:cxn>
                  <a:cxn ang="0">
                    <a:pos x="617" y="75"/>
                  </a:cxn>
                  <a:cxn ang="0">
                    <a:pos x="333" y="135"/>
                  </a:cxn>
                  <a:cxn ang="0">
                    <a:pos x="34" y="629"/>
                  </a:cxn>
                  <a:cxn ang="0">
                    <a:pos x="131" y="906"/>
                  </a:cxn>
                  <a:cxn ang="0">
                    <a:pos x="176" y="1167"/>
                  </a:cxn>
                  <a:cxn ang="0">
                    <a:pos x="408" y="973"/>
                  </a:cxn>
                  <a:cxn ang="0">
                    <a:pos x="595" y="786"/>
                  </a:cxn>
                </a:cxnLst>
                <a:rect l="0" t="0" r="r" b="b"/>
                <a:pathLst>
                  <a:path w="653" h="1178">
                    <a:moveTo>
                      <a:pt x="595" y="786"/>
                    </a:moveTo>
                    <a:cubicBezTo>
                      <a:pt x="619" y="721"/>
                      <a:pt x="546" y="702"/>
                      <a:pt x="550" y="584"/>
                    </a:cubicBezTo>
                    <a:cubicBezTo>
                      <a:pt x="554" y="466"/>
                      <a:pt x="653" y="150"/>
                      <a:pt x="617" y="75"/>
                    </a:cubicBezTo>
                    <a:cubicBezTo>
                      <a:pt x="581" y="0"/>
                      <a:pt x="430" y="43"/>
                      <a:pt x="333" y="135"/>
                    </a:cubicBezTo>
                    <a:cubicBezTo>
                      <a:pt x="236" y="227"/>
                      <a:pt x="68" y="501"/>
                      <a:pt x="34" y="629"/>
                    </a:cubicBezTo>
                    <a:cubicBezTo>
                      <a:pt x="0" y="757"/>
                      <a:pt x="107" y="816"/>
                      <a:pt x="131" y="906"/>
                    </a:cubicBezTo>
                    <a:cubicBezTo>
                      <a:pt x="155" y="996"/>
                      <a:pt x="130" y="1156"/>
                      <a:pt x="176" y="1167"/>
                    </a:cubicBezTo>
                    <a:cubicBezTo>
                      <a:pt x="222" y="1178"/>
                      <a:pt x="338" y="1036"/>
                      <a:pt x="408" y="973"/>
                    </a:cubicBezTo>
                    <a:cubicBezTo>
                      <a:pt x="478" y="910"/>
                      <a:pt x="559" y="856"/>
                      <a:pt x="595" y="786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2700000" scaled="1"/>
              </a:gra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/>
              </a:p>
            </p:txBody>
          </p:sp>
          <p:graphicFrame>
            <p:nvGraphicFramePr>
              <p:cNvPr id="33798" name="Object 79"/>
              <p:cNvGraphicFramePr>
                <a:graphicFrameLocks noChangeAspect="1"/>
              </p:cNvGraphicFramePr>
              <p:nvPr/>
            </p:nvGraphicFramePr>
            <p:xfrm>
              <a:off x="3024" y="1632"/>
              <a:ext cx="375" cy="2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451" name="Equation" r:id="rId9" imgW="266400" imgH="203040" progId="Equation.3">
                      <p:embed/>
                    </p:oleObj>
                  </mc:Choice>
                  <mc:Fallback>
                    <p:oleObj name="Equation" r:id="rId9" imgW="266400" imgH="203040" progId="Equation.3">
                      <p:embed/>
                      <p:pic>
                        <p:nvPicPr>
                          <p:cNvPr id="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1632"/>
                            <a:ext cx="375" cy="29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799" name="Object 80"/>
              <p:cNvGraphicFramePr>
                <a:graphicFrameLocks noChangeAspect="1"/>
              </p:cNvGraphicFramePr>
              <p:nvPr/>
            </p:nvGraphicFramePr>
            <p:xfrm>
              <a:off x="4416" y="1632"/>
              <a:ext cx="384" cy="2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452" name="Equation" r:id="rId11" imgW="266400" imgH="203040" progId="Equation.3">
                      <p:embed/>
                    </p:oleObj>
                  </mc:Choice>
                  <mc:Fallback>
                    <p:oleObj name="Equation" r:id="rId11" imgW="266400" imgH="203040" progId="Equation.3">
                      <p:embed/>
                      <p:pic>
                        <p:nvPicPr>
                          <p:cNvPr id="0" name="Object 8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6" y="1632"/>
                            <a:ext cx="384" cy="2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3795" name="Object 8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3081401"/>
                </p:ext>
              </p:extLst>
            </p:nvPr>
          </p:nvGraphicFramePr>
          <p:xfrm>
            <a:off x="355" y="3074"/>
            <a:ext cx="1428" cy="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53" name="Equation" r:id="rId13" imgW="812520" imgH="330120" progId="Equation.DSMT4">
                    <p:embed/>
                  </p:oleObj>
                </mc:Choice>
                <mc:Fallback>
                  <p:oleObj name="Equation" r:id="rId13" imgW="812520" imgH="330120" progId="Equation.DSMT4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" y="3074"/>
                          <a:ext cx="1428" cy="6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802" name="AutoShape 83"/>
          <p:cNvSpPr>
            <a:spLocks noChangeArrowheads="1"/>
          </p:cNvSpPr>
          <p:nvPr/>
        </p:nvSpPr>
        <p:spPr bwMode="auto">
          <a:xfrm>
            <a:off x="708660" y="660814"/>
            <a:ext cx="1314450" cy="800100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400" b="1">
                <a:latin typeface="宋体" pitchFamily="2" charset="-122"/>
              </a:rPr>
              <a:t>注意</a:t>
            </a:r>
          </a:p>
        </p:txBody>
      </p:sp>
      <p:sp>
        <p:nvSpPr>
          <p:cNvPr id="33838" name="灯片编号占位符 1"/>
          <p:cNvSpPr txBox="1">
            <a:spLocks noGrp="1" noChangeArrowheads="1"/>
          </p:cNvSpPr>
          <p:nvPr/>
        </p:nvSpPr>
        <p:spPr bwMode="auto">
          <a:xfrm>
            <a:off x="7507247" y="4869656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21ABF07A-5669-445D-81B3-BA6E06640E76}" type="slidenum">
              <a:rPr lang="zh-CN" altLang="en-US" sz="1050" b="1">
                <a:latin typeface="Calibri" pitchFamily="34" charset="0"/>
              </a:rPr>
              <a:pPr algn="r"/>
              <a:t>17</a:t>
            </a:fld>
            <a:endParaRPr lang="en-US" altLang="zh-CN"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1828800" y="25908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CC0000"/>
                </a:solidFill>
                <a:latin typeface="Times New Roman" pitchFamily="18" charset="0"/>
              </a:rPr>
              <a:t>3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itchFamily="18" charset="0"/>
              </a:rPr>
              <a:t> .</a:t>
            </a:r>
            <a:r>
              <a:rPr lang="zh-CN" altLang="en-US" sz="2400" b="1">
                <a:latin typeface="宋体" pitchFamily="2" charset="-122"/>
              </a:rPr>
              <a:t>电容器电容的计算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771650" y="2130102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（</a:t>
            </a:r>
            <a:r>
              <a:rPr lang="en-US" altLang="zh-CN" sz="2400" b="1" dirty="0">
                <a:solidFill>
                  <a:srgbClr val="CC0000"/>
                </a:solidFill>
                <a:latin typeface="宋体" pitchFamily="2" charset="-122"/>
              </a:rPr>
              <a:t>1</a:t>
            </a:r>
            <a:r>
              <a:rPr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）</a:t>
            </a:r>
            <a:r>
              <a:rPr lang="zh-CN" altLang="en-US" sz="2400" b="1" dirty="0">
                <a:latin typeface="宋体" pitchFamily="2" charset="-122"/>
              </a:rPr>
              <a:t>设两极板分别带电</a:t>
            </a:r>
            <a:r>
              <a:rPr lang="zh-CN" altLang="en-US" sz="2400" b="1" dirty="0">
                <a:latin typeface="Times New Roman" pitchFamily="18" charset="0"/>
                <a:sym typeface="Symbol" pitchFamily="18" charset="2"/>
              </a:rPr>
              <a:t></a:t>
            </a:r>
            <a:r>
              <a:rPr lang="en-US" altLang="zh-CN" sz="2400" b="1" i="1" dirty="0">
                <a:latin typeface="Times New Roman" pitchFamily="18" charset="0"/>
                <a:sym typeface="Symbol" pitchFamily="18" charset="2"/>
              </a:rPr>
              <a:t>Q</a:t>
            </a:r>
            <a:r>
              <a:rPr lang="en-US" altLang="zh-CN" sz="2400" b="1" dirty="0">
                <a:latin typeface="宋体" pitchFamily="2" charset="-122"/>
              </a:rPr>
              <a:t>    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771650" y="3223023"/>
            <a:ext cx="4629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（</a:t>
            </a:r>
            <a:r>
              <a:rPr lang="en-US" altLang="zh-CN" sz="2400" b="1" dirty="0">
                <a:solidFill>
                  <a:srgbClr val="CC0000"/>
                </a:solidFill>
                <a:latin typeface="宋体" pitchFamily="2" charset="-122"/>
              </a:rPr>
              <a:t>3</a:t>
            </a:r>
            <a:r>
              <a:rPr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）</a:t>
            </a:r>
            <a:r>
              <a:rPr lang="zh-CN" altLang="en-US" sz="2400" b="1" dirty="0">
                <a:latin typeface="宋体" pitchFamily="2" charset="-122"/>
              </a:rPr>
              <a:t>求两极板间的电势差</a:t>
            </a:r>
            <a:r>
              <a:rPr lang="en-US" altLang="zh-CN" sz="2400" b="1" i="1" dirty="0">
                <a:latin typeface="Times New Roman" pitchFamily="18" charset="0"/>
              </a:rPr>
              <a:t>U</a:t>
            </a:r>
            <a:endParaRPr lang="en-US" altLang="zh-CN" sz="2400" b="1" dirty="0">
              <a:latin typeface="宋体" pitchFamily="2" charset="-122"/>
            </a:endParaRPr>
          </a:p>
        </p:txBody>
      </p:sp>
      <p:sp>
        <p:nvSpPr>
          <p:cNvPr id="36871" name="Text Box 5"/>
          <p:cNvSpPr txBox="1">
            <a:spLocks noChangeArrowheads="1"/>
          </p:cNvSpPr>
          <p:nvPr/>
        </p:nvSpPr>
        <p:spPr bwMode="auto">
          <a:xfrm>
            <a:off x="1943100" y="1135143"/>
            <a:ext cx="857250" cy="461665"/>
          </a:xfrm>
          <a:prstGeom prst="rect">
            <a:avLst/>
          </a:prstGeom>
          <a:gradFill rotWithShape="0">
            <a:gsLst>
              <a:gs pos="0">
                <a:srgbClr val="FFCCCC"/>
              </a:gs>
              <a:gs pos="50000">
                <a:srgbClr val="FFF5F5"/>
              </a:gs>
              <a:gs pos="100000">
                <a:srgbClr val="FFCCCC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solidFill>
                  <a:srgbClr val="1C1C1C"/>
                </a:solidFill>
                <a:latin typeface="Times New Roman" pitchFamily="18" charset="0"/>
              </a:rPr>
              <a:t>步骤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771650" y="2651528"/>
            <a:ext cx="5029200" cy="461963"/>
            <a:chOff x="528" y="2064"/>
            <a:chExt cx="4224" cy="388"/>
          </a:xfrm>
        </p:grpSpPr>
        <p:graphicFrame>
          <p:nvGraphicFramePr>
            <p:cNvPr id="36867" name="Object 8"/>
            <p:cNvGraphicFramePr>
              <a:graphicFrameLocks noChangeAspect="1"/>
            </p:cNvGraphicFramePr>
            <p:nvPr/>
          </p:nvGraphicFramePr>
          <p:xfrm>
            <a:off x="3800" y="2112"/>
            <a:ext cx="23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88" name="Equation" r:id="rId3" imgW="215640" imgH="266400" progId="Equation.3">
                    <p:embed/>
                  </p:oleObj>
                </mc:Choice>
                <mc:Fallback>
                  <p:oleObj name="Equation" r:id="rId3" imgW="215640" imgH="2664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" y="2112"/>
                          <a:ext cx="232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5" name="Text Box 9"/>
            <p:cNvSpPr txBox="1">
              <a:spLocks noChangeArrowheads="1"/>
            </p:cNvSpPr>
            <p:nvPr/>
          </p:nvSpPr>
          <p:spPr bwMode="auto">
            <a:xfrm>
              <a:off x="528" y="2064"/>
              <a:ext cx="422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CC0000"/>
                  </a:solidFill>
                  <a:latin typeface="宋体" pitchFamily="2" charset="-122"/>
                </a:rPr>
                <a:t>（</a:t>
              </a:r>
              <a:r>
                <a:rPr lang="en-US" altLang="zh-CN" sz="2400" b="1">
                  <a:solidFill>
                    <a:srgbClr val="CC0000"/>
                  </a:solidFill>
                  <a:latin typeface="宋体" pitchFamily="2" charset="-122"/>
                </a:rPr>
                <a:t>2</a:t>
              </a:r>
              <a:r>
                <a:rPr lang="zh-CN" altLang="en-US" sz="2400" b="1">
                  <a:solidFill>
                    <a:srgbClr val="CC0000"/>
                  </a:solidFill>
                  <a:latin typeface="宋体" pitchFamily="2" charset="-122"/>
                </a:rPr>
                <a:t>）</a:t>
              </a:r>
              <a:r>
                <a:rPr lang="zh-CN" altLang="en-US" sz="2400" b="1">
                  <a:latin typeface="宋体" pitchFamily="2" charset="-122"/>
                </a:rPr>
                <a:t>求两极板间的电场强度</a:t>
              </a:r>
            </a:p>
          </p:txBody>
        </p:sp>
      </p:grpSp>
      <p:graphicFrame>
        <p:nvGraphicFramePr>
          <p:cNvPr id="36866" name="Object 11"/>
          <p:cNvGraphicFramePr>
            <a:graphicFrameLocks noChangeAspect="1"/>
          </p:cNvGraphicFramePr>
          <p:nvPr/>
        </p:nvGraphicFramePr>
        <p:xfrm>
          <a:off x="3543301" y="979170"/>
          <a:ext cx="2078831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9" name="Equation" r:id="rId5" imgW="1079280" imgH="431640" progId="Equation.3">
                  <p:embed/>
                </p:oleObj>
              </mc:Choice>
              <mc:Fallback>
                <p:oleObj name="Equation" r:id="rId5" imgW="1079280" imgH="431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1" y="979170"/>
                        <a:ext cx="2078831" cy="82867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alpha val="28999"/>
                            </a:schemeClr>
                          </a:gs>
                          <a:gs pos="50000">
                            <a:schemeClr val="accent1">
                              <a:gamma/>
                              <a:tint val="0"/>
                              <a:invGamma/>
                            </a:schemeClr>
                          </a:gs>
                          <a:gs pos="100000">
                            <a:schemeClr val="accent1">
                              <a:alpha val="28999"/>
                            </a:schemeClr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7" name="灯片编号占位符 1"/>
          <p:cNvSpPr txBox="1">
            <a:spLocks noGrp="1" noChangeArrowheads="1"/>
          </p:cNvSpPr>
          <p:nvPr/>
        </p:nvSpPr>
        <p:spPr bwMode="auto">
          <a:xfrm>
            <a:off x="7593806" y="4893469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5105991-37F6-4D02-95FB-C4760E74B569}" type="slidenum">
              <a:rPr lang="zh-CN" altLang="en-US" sz="1050" b="1">
                <a:latin typeface="Calibri" pitchFamily="34" charset="0"/>
              </a:rPr>
              <a:pPr algn="r"/>
              <a:t>18</a:t>
            </a:fld>
            <a:endParaRPr lang="en-US" altLang="zh-CN" sz="1050" b="1"/>
          </a:p>
        </p:txBody>
      </p:sp>
      <p:grpSp>
        <p:nvGrpSpPr>
          <p:cNvPr id="4" name="组合 3"/>
          <p:cNvGrpSpPr/>
          <p:nvPr/>
        </p:nvGrpSpPr>
        <p:grpSpPr>
          <a:xfrm>
            <a:off x="1771650" y="3687281"/>
            <a:ext cx="3086100" cy="703254"/>
            <a:chOff x="838200" y="4840958"/>
            <a:chExt cx="4114800" cy="937672"/>
          </a:xfrm>
        </p:grpSpPr>
        <p:sp>
          <p:nvSpPr>
            <p:cNvPr id="22534" name="Rectangle 6"/>
            <p:cNvSpPr>
              <a:spLocks noChangeArrowheads="1"/>
            </p:cNvSpPr>
            <p:nvPr/>
          </p:nvSpPr>
          <p:spPr bwMode="auto">
            <a:xfrm>
              <a:off x="838200" y="4983163"/>
              <a:ext cx="41148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CC0000"/>
                  </a:solidFill>
                  <a:latin typeface="宋体" pitchFamily="2" charset="-122"/>
                </a:rPr>
                <a:t>（</a:t>
              </a:r>
              <a:r>
                <a:rPr lang="en-US" altLang="zh-CN" sz="2400" b="1" dirty="0">
                  <a:solidFill>
                    <a:srgbClr val="CC0000"/>
                  </a:solidFill>
                  <a:latin typeface="宋体" pitchFamily="2" charset="-122"/>
                </a:rPr>
                <a:t>4</a:t>
              </a:r>
              <a:r>
                <a:rPr lang="zh-CN" altLang="en-US" sz="2400" b="1" dirty="0">
                  <a:solidFill>
                    <a:srgbClr val="CC0000"/>
                  </a:solidFill>
                  <a:latin typeface="宋体" pitchFamily="2" charset="-122"/>
                </a:rPr>
                <a:t>）</a:t>
              </a:r>
              <a:r>
                <a:rPr lang="zh-CN" altLang="en-US" sz="2400" b="1" dirty="0">
                  <a:latin typeface="宋体" pitchFamily="2" charset="-122"/>
                </a:rPr>
                <a:t>由</a:t>
              </a:r>
              <a:r>
                <a:rPr lang="en-US" altLang="zh-CN" sz="2400" b="1" i="1" dirty="0">
                  <a:latin typeface="Times New Roman" pitchFamily="18" charset="0"/>
                </a:rPr>
                <a:t>           </a:t>
              </a:r>
              <a:r>
                <a:rPr lang="zh-CN" altLang="en-US" sz="2400" b="1" dirty="0">
                  <a:latin typeface="宋体" pitchFamily="2" charset="-122"/>
                </a:rPr>
                <a:t>求</a:t>
              </a:r>
              <a:r>
                <a:rPr lang="en-US" altLang="zh-CN" sz="2250" b="1" i="1" dirty="0">
                  <a:latin typeface="Times New Roman" pitchFamily="18" charset="0"/>
                </a:rPr>
                <a:t>C</a:t>
              </a:r>
              <a:endParaRPr lang="en-US" altLang="zh-CN" sz="2250" b="1" dirty="0">
                <a:latin typeface="宋体" pitchFamily="2" charset="-122"/>
              </a:endParaRPr>
            </a:p>
          </p:txBody>
        </p:sp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3457472"/>
                </p:ext>
              </p:extLst>
            </p:nvPr>
          </p:nvGraphicFramePr>
          <p:xfrm>
            <a:off x="2408745" y="4840958"/>
            <a:ext cx="1061712" cy="937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90" name="Equation" r:id="rId7" imgW="444240" imgH="393480" progId="Equation.DSMT4">
                    <p:embed/>
                  </p:oleObj>
                </mc:Choice>
                <mc:Fallback>
                  <p:oleObj name="Equation" r:id="rId7" imgW="444240" imgH="39348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8745" y="4840958"/>
                          <a:ext cx="1061712" cy="9376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autoUpdateAnimBg="0"/>
      <p:bldP spid="2253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1506777" y="357596"/>
            <a:ext cx="3143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1  </a:t>
            </a:r>
            <a:r>
              <a:rPr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lang="zh-CN" altLang="en-US" sz="2400" b="1" dirty="0">
                <a:latin typeface="Times New Roman" pitchFamily="18" charset="0"/>
              </a:rPr>
              <a:t>平行</a:t>
            </a:r>
            <a:r>
              <a:rPr lang="zh-CN" altLang="zh-CN" sz="2400" b="1" dirty="0">
                <a:latin typeface="Times New Roman" pitchFamily="18" charset="0"/>
              </a:rPr>
              <a:t>平板电容器</a:t>
            </a:r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797736"/>
              </p:ext>
            </p:extLst>
          </p:nvPr>
        </p:nvGraphicFramePr>
        <p:xfrm>
          <a:off x="1931654" y="1134899"/>
          <a:ext cx="2481263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62" name="Equation" r:id="rId3" imgW="1117440" imgH="431640" progId="Equation.DSMT4">
                  <p:embed/>
                </p:oleObj>
              </mc:Choice>
              <mc:Fallback>
                <p:oleObj name="Equation" r:id="rId3" imgW="11174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654" y="1134899"/>
                        <a:ext cx="2481263" cy="92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069489"/>
              </p:ext>
            </p:extLst>
          </p:nvPr>
        </p:nvGraphicFramePr>
        <p:xfrm>
          <a:off x="1917438" y="2312665"/>
          <a:ext cx="273724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63" name="Equation" r:id="rId5" imgW="1041120" imgH="431640" progId="Equation.DSMT4">
                  <p:embed/>
                </p:oleObj>
              </mc:Choice>
              <mc:Fallback>
                <p:oleObj name="Equation" r:id="rId5" imgW="1041120" imgH="431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438" y="2312665"/>
                        <a:ext cx="273724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788097"/>
              </p:ext>
            </p:extLst>
          </p:nvPr>
        </p:nvGraphicFramePr>
        <p:xfrm>
          <a:off x="1851925" y="3588540"/>
          <a:ext cx="2882000" cy="865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64" name="Equation" r:id="rId7" imgW="1307880" imgH="393480" progId="Equation.DSMT4">
                  <p:embed/>
                </p:oleObj>
              </mc:Choice>
              <mc:Fallback>
                <p:oleObj name="Equation" r:id="rId7" imgW="1307880" imgH="393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925" y="3588540"/>
                        <a:ext cx="2882000" cy="865044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alpha val="38000"/>
                            </a:schemeClr>
                          </a:gs>
                          <a:gs pos="50000">
                            <a:schemeClr val="accent1">
                              <a:gamma/>
                              <a:tint val="0"/>
                              <a:invGamma/>
                            </a:schemeClr>
                          </a:gs>
                          <a:gs pos="100000">
                            <a:schemeClr val="accent1">
                              <a:alpha val="38000"/>
                            </a:schemeClr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9" name="Rectangle 37"/>
          <p:cNvSpPr>
            <a:spLocks noChangeArrowheads="1"/>
          </p:cNvSpPr>
          <p:nvPr/>
        </p:nvSpPr>
        <p:spPr bwMode="auto">
          <a:xfrm>
            <a:off x="1474470" y="1314208"/>
            <a:ext cx="11507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解：</a:t>
            </a:r>
          </a:p>
        </p:txBody>
      </p:sp>
      <p:grpSp>
        <p:nvGrpSpPr>
          <p:cNvPr id="37900" name="Group 60"/>
          <p:cNvGrpSpPr>
            <a:grpSpLocks/>
          </p:cNvGrpSpPr>
          <p:nvPr/>
        </p:nvGrpSpPr>
        <p:grpSpPr bwMode="auto">
          <a:xfrm>
            <a:off x="5646420" y="1397184"/>
            <a:ext cx="2800350" cy="1943100"/>
            <a:chOff x="3072" y="1488"/>
            <a:chExt cx="2352" cy="1632"/>
          </a:xfrm>
        </p:grpSpPr>
        <p:sp>
          <p:nvSpPr>
            <p:cNvPr id="37902" name="Rectangle 38"/>
            <p:cNvSpPr>
              <a:spLocks noChangeArrowheads="1"/>
            </p:cNvSpPr>
            <p:nvPr/>
          </p:nvSpPr>
          <p:spPr bwMode="auto">
            <a:xfrm>
              <a:off x="3072" y="1488"/>
              <a:ext cx="2352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7893" name="Object 39"/>
            <p:cNvGraphicFramePr>
              <a:graphicFrameLocks noChangeAspect="1"/>
            </p:cNvGraphicFramePr>
            <p:nvPr/>
          </p:nvGraphicFramePr>
          <p:xfrm>
            <a:off x="4080" y="2784"/>
            <a:ext cx="17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65" name="Equation" r:id="rId9" imgW="190440" imgH="241200" progId="Equation.3">
                    <p:embed/>
                  </p:oleObj>
                </mc:Choice>
                <mc:Fallback>
                  <p:oleObj name="Equation" r:id="rId9" imgW="190440" imgH="2412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784"/>
                          <a:ext cx="175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92" name="Rectangle 40"/>
            <p:cNvSpPr>
              <a:spLocks noChangeArrowheads="1"/>
            </p:cNvSpPr>
            <p:nvPr/>
          </p:nvSpPr>
          <p:spPr bwMode="auto">
            <a:xfrm>
              <a:off x="3456" y="1872"/>
              <a:ext cx="1392" cy="144"/>
            </a:xfrm>
            <a:prstGeom prst="rect">
              <a:avLst/>
            </a:prstGeom>
            <a:gradFill rotWithShape="0">
              <a:gsLst>
                <a:gs pos="0">
                  <a:srgbClr val="767676"/>
                </a:gs>
                <a:gs pos="5000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7904" name="Line 41"/>
            <p:cNvSpPr>
              <a:spLocks noChangeShapeType="1"/>
            </p:cNvSpPr>
            <p:nvPr/>
          </p:nvSpPr>
          <p:spPr bwMode="auto">
            <a:xfrm flipV="1">
              <a:off x="4944" y="2016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7894" name="Object 42"/>
            <p:cNvGraphicFramePr>
              <a:graphicFrameLocks noChangeAspect="1"/>
            </p:cNvGraphicFramePr>
            <p:nvPr/>
          </p:nvGraphicFramePr>
          <p:xfrm>
            <a:off x="4992" y="2208"/>
            <a:ext cx="192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66" name="Equation" r:id="rId11" imgW="190440" imgH="253800" progId="Equation.3">
                    <p:embed/>
                  </p:oleObj>
                </mc:Choice>
                <mc:Fallback>
                  <p:oleObj name="Equation" r:id="rId11" imgW="190440" imgH="2538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2208"/>
                          <a:ext cx="192" cy="2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05" name="Line 43"/>
            <p:cNvSpPr>
              <a:spLocks noChangeShapeType="1"/>
            </p:cNvSpPr>
            <p:nvPr/>
          </p:nvSpPr>
          <p:spPr bwMode="auto">
            <a:xfrm flipH="1" flipV="1">
              <a:off x="4848" y="2016"/>
              <a:ext cx="192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06" name="Rectangle 44" descr="蓝色砂纸"/>
            <p:cNvSpPr>
              <a:spLocks noChangeArrowheads="1"/>
            </p:cNvSpPr>
            <p:nvPr/>
          </p:nvSpPr>
          <p:spPr bwMode="auto">
            <a:xfrm>
              <a:off x="3456" y="2016"/>
              <a:ext cx="1392" cy="576"/>
            </a:xfrm>
            <a:prstGeom prst="rect">
              <a:avLst/>
            </a:prstGeom>
            <a:pattFill prst="dotDmnd">
              <a:fgClr>
                <a:schemeClr val="accent1"/>
              </a:fgClr>
              <a:bgClr>
                <a:srgbClr val="FFFF99"/>
              </a:bgClr>
            </a:pattFill>
            <a:ln w="9525">
              <a:solidFill>
                <a:schemeClr val="tx1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7" name="Text Box 45"/>
            <p:cNvSpPr txBox="1">
              <a:spLocks noChangeArrowheads="1"/>
            </p:cNvSpPr>
            <p:nvPr/>
          </p:nvSpPr>
          <p:spPr bwMode="auto">
            <a:xfrm>
              <a:off x="3552" y="1792"/>
              <a:ext cx="1296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itchFamily="18" charset="0"/>
                </a:rPr>
                <a:t>+  +  +  +  +  +</a:t>
              </a:r>
            </a:p>
          </p:txBody>
        </p:sp>
        <p:graphicFrame>
          <p:nvGraphicFramePr>
            <p:cNvPr id="37895" name="Object 46"/>
            <p:cNvGraphicFramePr>
              <a:graphicFrameLocks noChangeAspect="1"/>
            </p:cNvGraphicFramePr>
            <p:nvPr/>
          </p:nvGraphicFramePr>
          <p:xfrm>
            <a:off x="4896" y="1776"/>
            <a:ext cx="190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67" name="Equation" r:id="rId13" imgW="228600" imgH="291960" progId="Equation.3">
                    <p:embed/>
                  </p:oleObj>
                </mc:Choice>
                <mc:Fallback>
                  <p:oleObj name="Equation" r:id="rId13" imgW="228600" imgH="29196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776"/>
                          <a:ext cx="190" cy="2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6" name="Object 47"/>
            <p:cNvGraphicFramePr>
              <a:graphicFrameLocks noChangeAspect="1"/>
            </p:cNvGraphicFramePr>
            <p:nvPr/>
          </p:nvGraphicFramePr>
          <p:xfrm>
            <a:off x="4854" y="2598"/>
            <a:ext cx="336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68" name="Equation" r:id="rId15" imgW="406080" imgH="291960" progId="Equation.3">
                    <p:embed/>
                  </p:oleObj>
                </mc:Choice>
                <mc:Fallback>
                  <p:oleObj name="Equation" r:id="rId15" imgW="406080" imgH="29196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4" y="2598"/>
                          <a:ext cx="336" cy="2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00" name="Rectangle 48"/>
            <p:cNvSpPr>
              <a:spLocks noChangeArrowheads="1"/>
            </p:cNvSpPr>
            <p:nvPr/>
          </p:nvSpPr>
          <p:spPr bwMode="auto">
            <a:xfrm>
              <a:off x="3456" y="2592"/>
              <a:ext cx="1392" cy="144"/>
            </a:xfrm>
            <a:prstGeom prst="rect">
              <a:avLst/>
            </a:prstGeom>
            <a:gradFill rotWithShape="0">
              <a:gsLst>
                <a:gs pos="0">
                  <a:srgbClr val="767676"/>
                </a:gs>
                <a:gs pos="5000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7909" name="Text Box 49"/>
            <p:cNvSpPr txBox="1">
              <a:spLocks noChangeArrowheads="1"/>
            </p:cNvSpPr>
            <p:nvPr/>
          </p:nvSpPr>
          <p:spPr bwMode="auto">
            <a:xfrm>
              <a:off x="3504" y="2592"/>
              <a:ext cx="1584" cy="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US" altLang="zh-CN" sz="2100" b="1">
                  <a:solidFill>
                    <a:srgbClr val="0000FF"/>
                  </a:solidFill>
                  <a:latin typeface="Times New Roman" pitchFamily="18" charset="0"/>
                </a:rPr>
                <a:t>-  -   -   -   -   -</a:t>
              </a:r>
            </a:p>
          </p:txBody>
        </p:sp>
        <p:sp>
          <p:nvSpPr>
            <p:cNvPr id="37910" name="Line 50"/>
            <p:cNvSpPr>
              <a:spLocks noChangeShapeType="1"/>
            </p:cNvSpPr>
            <p:nvPr/>
          </p:nvSpPr>
          <p:spPr bwMode="auto">
            <a:xfrm>
              <a:off x="4080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1" name="Line 51"/>
            <p:cNvSpPr>
              <a:spLocks noChangeShapeType="1"/>
            </p:cNvSpPr>
            <p:nvPr/>
          </p:nvSpPr>
          <p:spPr bwMode="auto">
            <a:xfrm>
              <a:off x="4272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7897" name="Object 52"/>
            <p:cNvGraphicFramePr>
              <a:graphicFrameLocks noChangeAspect="1"/>
            </p:cNvGraphicFramePr>
            <p:nvPr/>
          </p:nvGraphicFramePr>
          <p:xfrm>
            <a:off x="3648" y="2112"/>
            <a:ext cx="26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69" name="Equation" r:id="rId17" imgW="164880" imgH="215640" progId="Equation.3">
                    <p:embed/>
                  </p:oleObj>
                </mc:Choice>
                <mc:Fallback>
                  <p:oleObj name="Equation" r:id="rId17" imgW="164880" imgH="21564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112"/>
                          <a:ext cx="265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12" name="Line 53"/>
            <p:cNvSpPr>
              <a:spLocks noChangeShapeType="1"/>
            </p:cNvSpPr>
            <p:nvPr/>
          </p:nvSpPr>
          <p:spPr bwMode="auto">
            <a:xfrm flipH="1" flipV="1">
              <a:off x="4848" y="2592"/>
              <a:ext cx="192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13" name="Line 54"/>
            <p:cNvSpPr>
              <a:spLocks noChangeShapeType="1"/>
            </p:cNvSpPr>
            <p:nvPr/>
          </p:nvSpPr>
          <p:spPr bwMode="auto">
            <a:xfrm>
              <a:off x="3648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Line 55"/>
            <p:cNvSpPr>
              <a:spLocks noChangeShapeType="1"/>
            </p:cNvSpPr>
            <p:nvPr/>
          </p:nvSpPr>
          <p:spPr bwMode="auto">
            <a:xfrm>
              <a:off x="3880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56"/>
            <p:cNvSpPr>
              <a:spLocks noChangeShapeType="1"/>
            </p:cNvSpPr>
            <p:nvPr/>
          </p:nvSpPr>
          <p:spPr bwMode="auto">
            <a:xfrm>
              <a:off x="4704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57"/>
            <p:cNvSpPr>
              <a:spLocks noChangeShapeType="1"/>
            </p:cNvSpPr>
            <p:nvPr/>
          </p:nvSpPr>
          <p:spPr bwMode="auto">
            <a:xfrm>
              <a:off x="4488" y="2016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918" name="灯片编号占位符 1"/>
          <p:cNvSpPr txBox="1">
            <a:spLocks noGrp="1" noChangeArrowheads="1"/>
          </p:cNvSpPr>
          <p:nvPr/>
        </p:nvSpPr>
        <p:spPr bwMode="auto">
          <a:xfrm>
            <a:off x="7543800" y="4869656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2ABCBEB-1C02-4372-824C-D5E203623631}" type="slidenum">
              <a:rPr lang="zh-CN" altLang="en-US" sz="1050" b="1">
                <a:latin typeface="Calibri" pitchFamily="34" charset="0"/>
              </a:rPr>
              <a:pPr algn="r"/>
              <a:t>19</a:t>
            </a:fld>
            <a:endParaRPr lang="en-US" altLang="zh-CN"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9" name="Text Box 2"/>
          <p:cNvSpPr txBox="1">
            <a:spLocks noChangeArrowheads="1"/>
          </p:cNvSpPr>
          <p:nvPr/>
        </p:nvSpPr>
        <p:spPr bwMode="auto">
          <a:xfrm>
            <a:off x="949308" y="788221"/>
            <a:ext cx="6057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CC0000"/>
                </a:solidFill>
                <a:latin typeface="宋体" pitchFamily="2" charset="-122"/>
              </a:rPr>
              <a:t>一、电</a:t>
            </a:r>
            <a:r>
              <a:rPr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介质对电场的影响  相对电容率</a:t>
            </a:r>
            <a:endParaRPr lang="zh-CN" altLang="en-US" sz="2400" b="1" dirty="0">
              <a:latin typeface="宋体" pitchFamily="2" charset="-122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863090" y="3884295"/>
            <a:ext cx="2857500" cy="571500"/>
            <a:chOff x="480" y="3224"/>
            <a:chExt cx="2400" cy="480"/>
          </a:xfrm>
        </p:grpSpPr>
        <p:sp>
          <p:nvSpPr>
            <p:cNvPr id="17438" name="Rectangle 4"/>
            <p:cNvSpPr>
              <a:spLocks noChangeArrowheads="1"/>
            </p:cNvSpPr>
            <p:nvPr/>
          </p:nvSpPr>
          <p:spPr bwMode="auto">
            <a:xfrm>
              <a:off x="480" y="3224"/>
              <a:ext cx="2400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18" name="Object 5"/>
            <p:cNvGraphicFramePr>
              <a:graphicFrameLocks noChangeAspect="1"/>
            </p:cNvGraphicFramePr>
            <p:nvPr/>
          </p:nvGraphicFramePr>
          <p:xfrm>
            <a:off x="1920" y="3287"/>
            <a:ext cx="670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3" name="Equation" r:id="rId3" imgW="368280" imgH="215640" progId="Equation.3">
                    <p:embed/>
                  </p:oleObj>
                </mc:Choice>
                <mc:Fallback>
                  <p:oleObj name="Equation" r:id="rId3" imgW="368280" imgH="21564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3287"/>
                          <a:ext cx="670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39" name="Text Box 6"/>
            <p:cNvSpPr txBox="1">
              <a:spLocks noChangeArrowheads="1"/>
            </p:cNvSpPr>
            <p:nvPr/>
          </p:nvSpPr>
          <p:spPr bwMode="auto">
            <a:xfrm>
              <a:off x="528" y="3272"/>
              <a:ext cx="198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CC0000"/>
                  </a:solidFill>
                  <a:latin typeface="Times New Roman" pitchFamily="18" charset="0"/>
                </a:rPr>
                <a:t>相对</a:t>
              </a:r>
              <a:r>
                <a:rPr lang="zh-CN" altLang="en-US" sz="2400" b="1">
                  <a:latin typeface="Times New Roman" pitchFamily="18" charset="0"/>
                </a:rPr>
                <a:t>电容率</a:t>
              </a: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4834890" y="3884295"/>
            <a:ext cx="2686050" cy="571500"/>
            <a:chOff x="3120" y="3224"/>
            <a:chExt cx="2256" cy="480"/>
          </a:xfrm>
        </p:grpSpPr>
        <p:sp>
          <p:nvSpPr>
            <p:cNvPr id="17436" name="Rectangle 8"/>
            <p:cNvSpPr>
              <a:spLocks noChangeArrowheads="1"/>
            </p:cNvSpPr>
            <p:nvPr/>
          </p:nvSpPr>
          <p:spPr bwMode="auto">
            <a:xfrm>
              <a:off x="3120" y="3224"/>
              <a:ext cx="225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7" name="Rectangle 9"/>
            <p:cNvSpPr>
              <a:spLocks noChangeArrowheads="1"/>
            </p:cNvSpPr>
            <p:nvPr/>
          </p:nvSpPr>
          <p:spPr bwMode="auto">
            <a:xfrm>
              <a:off x="3273" y="3287"/>
              <a:ext cx="1287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imes New Roman" pitchFamily="18" charset="0"/>
                </a:rPr>
                <a:t>电容率</a:t>
              </a:r>
            </a:p>
          </p:txBody>
        </p:sp>
        <p:graphicFrame>
          <p:nvGraphicFramePr>
            <p:cNvPr id="17417" name="Object 10"/>
            <p:cNvGraphicFramePr>
              <a:graphicFrameLocks noChangeAspect="1"/>
            </p:cNvGraphicFramePr>
            <p:nvPr/>
          </p:nvGraphicFramePr>
          <p:xfrm>
            <a:off x="4176" y="3271"/>
            <a:ext cx="893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4" name="Equation" r:id="rId5" imgW="482400" imgH="228600" progId="Equation.3">
                    <p:embed/>
                  </p:oleObj>
                </mc:Choice>
                <mc:Fallback>
                  <p:oleObj name="Equation" r:id="rId5" imgW="482400" imgH="228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3271"/>
                          <a:ext cx="893" cy="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1604010" y="1428750"/>
            <a:ext cx="2743200" cy="2105025"/>
            <a:chOff x="528" y="1200"/>
            <a:chExt cx="2304" cy="1768"/>
          </a:xfrm>
        </p:grpSpPr>
        <p:sp>
          <p:nvSpPr>
            <p:cNvPr id="17431" name="Rectangle 11"/>
            <p:cNvSpPr>
              <a:spLocks noChangeArrowheads="1"/>
            </p:cNvSpPr>
            <p:nvPr/>
          </p:nvSpPr>
          <p:spPr bwMode="auto">
            <a:xfrm>
              <a:off x="528" y="1200"/>
              <a:ext cx="2304" cy="17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Rectangle 12"/>
            <p:cNvSpPr>
              <a:spLocks noChangeArrowheads="1"/>
            </p:cNvSpPr>
            <p:nvPr/>
          </p:nvSpPr>
          <p:spPr bwMode="auto">
            <a:xfrm>
              <a:off x="816" y="1497"/>
              <a:ext cx="1344" cy="144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1"/>
              <a:tileRect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3" name="Text Box 13"/>
            <p:cNvSpPr txBox="1">
              <a:spLocks noChangeArrowheads="1"/>
            </p:cNvSpPr>
            <p:nvPr/>
          </p:nvSpPr>
          <p:spPr bwMode="auto">
            <a:xfrm>
              <a:off x="848" y="1389"/>
              <a:ext cx="148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00" b="1" dirty="0">
                  <a:solidFill>
                    <a:srgbClr val="FF0000"/>
                  </a:solidFill>
                  <a:latin typeface="Times New Roman" pitchFamily="18" charset="0"/>
                </a:rPr>
                <a:t>+ + + + + + + </a:t>
              </a:r>
            </a:p>
          </p:txBody>
        </p:sp>
        <p:sp>
          <p:nvSpPr>
            <p:cNvPr id="17434" name="Rectangle 14"/>
            <p:cNvSpPr>
              <a:spLocks noChangeArrowheads="1"/>
            </p:cNvSpPr>
            <p:nvPr/>
          </p:nvSpPr>
          <p:spPr bwMode="auto">
            <a:xfrm>
              <a:off x="816" y="2043"/>
              <a:ext cx="1344" cy="144"/>
            </a:xfrm>
            <a:prstGeom prst="rect">
              <a:avLst/>
            </a:prstGeo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5" name="Text Box 15"/>
            <p:cNvSpPr txBox="1">
              <a:spLocks noChangeArrowheads="1"/>
            </p:cNvSpPr>
            <p:nvPr/>
          </p:nvSpPr>
          <p:spPr bwMode="auto">
            <a:xfrm>
              <a:off x="870" y="1874"/>
              <a:ext cx="1344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700" b="1" dirty="0">
                  <a:solidFill>
                    <a:srgbClr val="0000FF"/>
                  </a:solidFill>
                  <a:latin typeface="Times New Roman" pitchFamily="18" charset="0"/>
                </a:rPr>
                <a:t>- - - - - - -</a:t>
              </a:r>
            </a:p>
          </p:txBody>
        </p:sp>
        <p:graphicFrame>
          <p:nvGraphicFramePr>
            <p:cNvPr id="17415" name="Object 16"/>
            <p:cNvGraphicFramePr>
              <a:graphicFrameLocks noChangeAspect="1"/>
            </p:cNvGraphicFramePr>
            <p:nvPr/>
          </p:nvGraphicFramePr>
          <p:xfrm>
            <a:off x="2218" y="1443"/>
            <a:ext cx="364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5" name="Equation" r:id="rId7" imgW="241200" imgH="152280" progId="Equation.3">
                    <p:embed/>
                  </p:oleObj>
                </mc:Choice>
                <mc:Fallback>
                  <p:oleObj name="Equation" r:id="rId7" imgW="241200" imgH="15228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8" y="1443"/>
                          <a:ext cx="364" cy="2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6" name="Object 17"/>
            <p:cNvGraphicFramePr>
              <a:graphicFrameLocks noChangeAspect="1"/>
            </p:cNvGraphicFramePr>
            <p:nvPr/>
          </p:nvGraphicFramePr>
          <p:xfrm>
            <a:off x="2218" y="2016"/>
            <a:ext cx="364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6" name="Equation" r:id="rId9" imgW="241200" imgH="139680" progId="Equation.3">
                    <p:embed/>
                  </p:oleObj>
                </mc:Choice>
                <mc:Fallback>
                  <p:oleObj name="Equation" r:id="rId9" imgW="241200" imgH="13968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8" y="2016"/>
                          <a:ext cx="364" cy="2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5055870" y="1428750"/>
            <a:ext cx="2743200" cy="2105025"/>
            <a:chOff x="3024" y="1200"/>
            <a:chExt cx="2304" cy="1768"/>
          </a:xfrm>
        </p:grpSpPr>
        <p:sp>
          <p:nvSpPr>
            <p:cNvPr id="17425" name="Rectangle 19"/>
            <p:cNvSpPr>
              <a:spLocks noChangeArrowheads="1"/>
            </p:cNvSpPr>
            <p:nvPr/>
          </p:nvSpPr>
          <p:spPr bwMode="auto">
            <a:xfrm>
              <a:off x="3024" y="1200"/>
              <a:ext cx="2304" cy="17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6" name="Rectangle 20" descr="25%"/>
            <p:cNvSpPr>
              <a:spLocks noChangeArrowheads="1"/>
            </p:cNvSpPr>
            <p:nvPr/>
          </p:nvSpPr>
          <p:spPr bwMode="auto">
            <a:xfrm>
              <a:off x="3312" y="1596"/>
              <a:ext cx="1344" cy="480"/>
            </a:xfrm>
            <a:prstGeom prst="rect">
              <a:avLst/>
            </a:prstGeom>
            <a:blipFill>
              <a:blip r:embed="rId11" cstate="print"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12" name="Object 21"/>
            <p:cNvGraphicFramePr>
              <a:graphicFrameLocks noChangeAspect="1"/>
            </p:cNvGraphicFramePr>
            <p:nvPr/>
          </p:nvGraphicFramePr>
          <p:xfrm>
            <a:off x="3840" y="1652"/>
            <a:ext cx="27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7" name="Equation" r:id="rId12" imgW="152280" imgH="215640" progId="Equation.3">
                    <p:embed/>
                  </p:oleObj>
                </mc:Choice>
                <mc:Fallback>
                  <p:oleObj name="Equation" r:id="rId12" imgW="152280" imgH="21564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652"/>
                          <a:ext cx="274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7" name="Rectangle 22"/>
            <p:cNvSpPr>
              <a:spLocks noChangeArrowheads="1"/>
            </p:cNvSpPr>
            <p:nvPr/>
          </p:nvSpPr>
          <p:spPr bwMode="auto">
            <a:xfrm>
              <a:off x="3312" y="1503"/>
              <a:ext cx="1344" cy="144"/>
            </a:xfrm>
            <a:prstGeom prst="rect">
              <a:avLst/>
            </a:prstGeo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8" name="Text Box 23"/>
            <p:cNvSpPr txBox="1">
              <a:spLocks noChangeArrowheads="1"/>
            </p:cNvSpPr>
            <p:nvPr/>
          </p:nvSpPr>
          <p:spPr bwMode="auto">
            <a:xfrm>
              <a:off x="3306" y="1391"/>
              <a:ext cx="148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00" b="1" dirty="0">
                  <a:solidFill>
                    <a:srgbClr val="FF0000"/>
                  </a:solidFill>
                  <a:latin typeface="Times New Roman" pitchFamily="18" charset="0"/>
                </a:rPr>
                <a:t>+ + + + + + + </a:t>
              </a:r>
            </a:p>
          </p:txBody>
        </p:sp>
        <p:sp>
          <p:nvSpPr>
            <p:cNvPr id="17429" name="Rectangle 24"/>
            <p:cNvSpPr>
              <a:spLocks noChangeArrowheads="1"/>
            </p:cNvSpPr>
            <p:nvPr/>
          </p:nvSpPr>
          <p:spPr bwMode="auto">
            <a:xfrm>
              <a:off x="3312" y="2060"/>
              <a:ext cx="1344" cy="144"/>
            </a:xfrm>
            <a:prstGeom prst="rect">
              <a:avLst/>
            </a:prstGeo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0" name="Text Box 25"/>
            <p:cNvSpPr txBox="1">
              <a:spLocks noChangeArrowheads="1"/>
            </p:cNvSpPr>
            <p:nvPr/>
          </p:nvSpPr>
          <p:spPr bwMode="auto">
            <a:xfrm>
              <a:off x="3360" y="1884"/>
              <a:ext cx="1344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700" b="1">
                  <a:solidFill>
                    <a:srgbClr val="0000FF"/>
                  </a:solidFill>
                  <a:latin typeface="Times New Roman" pitchFamily="18" charset="0"/>
                </a:rPr>
                <a:t>- - - - - - -</a:t>
              </a:r>
            </a:p>
          </p:txBody>
        </p:sp>
        <p:graphicFrame>
          <p:nvGraphicFramePr>
            <p:cNvPr id="17413" name="Object 26"/>
            <p:cNvGraphicFramePr>
              <a:graphicFrameLocks noChangeAspect="1"/>
            </p:cNvGraphicFramePr>
            <p:nvPr/>
          </p:nvGraphicFramePr>
          <p:xfrm>
            <a:off x="4713" y="1463"/>
            <a:ext cx="365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8" name="Equation" r:id="rId14" imgW="241200" imgH="152280" progId="Equation.3">
                    <p:embed/>
                  </p:oleObj>
                </mc:Choice>
                <mc:Fallback>
                  <p:oleObj name="Equation" r:id="rId14" imgW="241200" imgH="15228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3" y="1463"/>
                          <a:ext cx="365" cy="2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4" name="Object 27"/>
            <p:cNvGraphicFramePr>
              <a:graphicFrameLocks noChangeAspect="1"/>
            </p:cNvGraphicFramePr>
            <p:nvPr/>
          </p:nvGraphicFramePr>
          <p:xfrm>
            <a:off x="4704" y="2016"/>
            <a:ext cx="365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9" name="Equation" r:id="rId16" imgW="241200" imgH="139680" progId="Equation.3">
                    <p:embed/>
                  </p:oleObj>
                </mc:Choice>
                <mc:Fallback>
                  <p:oleObj name="Equation" r:id="rId16" imgW="241200" imgH="13968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016"/>
                          <a:ext cx="365" cy="2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4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191462"/>
              </p:ext>
            </p:extLst>
          </p:nvPr>
        </p:nvGraphicFramePr>
        <p:xfrm>
          <a:off x="2232660" y="2686051"/>
          <a:ext cx="1085850" cy="859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0" name="Equation" r:id="rId18" imgW="507960" imgH="431640" progId="Equation.3">
                  <p:embed/>
                </p:oleObj>
              </mc:Choice>
              <mc:Fallback>
                <p:oleObj name="Equation" r:id="rId18" imgW="507960" imgH="4316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660" y="2686051"/>
                        <a:ext cx="1085850" cy="8596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896997"/>
              </p:ext>
            </p:extLst>
          </p:nvPr>
        </p:nvGraphicFramePr>
        <p:xfrm>
          <a:off x="5741670" y="2686050"/>
          <a:ext cx="1085850" cy="882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1" name="Equation" r:id="rId20" imgW="495000" imgH="431640" progId="Equation.3">
                  <p:embed/>
                </p:oleObj>
              </mc:Choice>
              <mc:Fallback>
                <p:oleObj name="Equation" r:id="rId20" imgW="495000" imgH="43164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1670" y="2686050"/>
                        <a:ext cx="1085850" cy="8822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1" name="灯片编号占位符 1"/>
          <p:cNvSpPr txBox="1">
            <a:spLocks noGrp="1" noChangeArrowheads="1"/>
          </p:cNvSpPr>
          <p:nvPr/>
        </p:nvSpPr>
        <p:spPr bwMode="auto">
          <a:xfrm>
            <a:off x="7543800" y="4893469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B2F9FBD-487E-48F1-AC31-95D03F586D69}" type="slidenum">
              <a:rPr lang="zh-CN" altLang="en-US" sz="1050" b="1">
                <a:latin typeface="Calibri" pitchFamily="34" charset="0"/>
              </a:rPr>
              <a:pPr algn="r"/>
              <a:t>2</a:t>
            </a:fld>
            <a:endParaRPr lang="en-US" altLang="zh-CN" sz="1050"/>
          </a:p>
        </p:txBody>
      </p:sp>
      <p:sp>
        <p:nvSpPr>
          <p:cNvPr id="32" name="Text Box 28"/>
          <p:cNvSpPr txBox="1">
            <a:spLocks noChangeArrowheads="1"/>
          </p:cNvSpPr>
          <p:nvPr/>
        </p:nvSpPr>
        <p:spPr bwMode="auto">
          <a:xfrm>
            <a:off x="2909478" y="138950"/>
            <a:ext cx="3714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§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6.2 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静电场中的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hlinkClick r:id="rId22" action="ppaction://hlinkfile"/>
              </a:rPr>
              <a:t>介质</a:t>
            </a:r>
            <a:endParaRPr lang="zh-CN" alt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1" name="Text Box 18"/>
          <p:cNvSpPr txBox="1">
            <a:spLocks noChangeArrowheads="1"/>
          </p:cNvSpPr>
          <p:nvPr/>
        </p:nvSpPr>
        <p:spPr bwMode="auto">
          <a:xfrm>
            <a:off x="853440" y="248831"/>
            <a:ext cx="7833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2    </a:t>
            </a:r>
            <a:r>
              <a:rPr lang="zh-CN" altLang="en-US" sz="2400" b="1" dirty="0" smtClean="0">
                <a:solidFill>
                  <a:srgbClr val="CC0000"/>
                </a:solidFill>
                <a:latin typeface="Times New Roman" pitchFamily="18" charset="0"/>
              </a:rPr>
              <a:t>长度为 </a:t>
            </a:r>
            <a:r>
              <a:rPr lang="en-US" altLang="zh-CN" sz="2400" b="1" i="1" dirty="0" smtClean="0">
                <a:solidFill>
                  <a:srgbClr val="CC0000"/>
                </a:solidFill>
                <a:latin typeface="Times New Roman" pitchFamily="18" charset="0"/>
              </a:rPr>
              <a:t>l </a:t>
            </a:r>
            <a:r>
              <a:rPr lang="zh-CN" altLang="en-US" sz="2400" b="1" dirty="0" smtClean="0">
                <a:solidFill>
                  <a:srgbClr val="CC0000"/>
                </a:solidFill>
                <a:latin typeface="Times New Roman" pitchFamily="18" charset="0"/>
              </a:rPr>
              <a:t>的圆柱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形</a:t>
            </a:r>
            <a:r>
              <a:rPr lang="zh-CN" altLang="en-US" sz="2400" b="1" dirty="0" smtClean="0">
                <a:solidFill>
                  <a:srgbClr val="CC0000"/>
                </a:solidFill>
                <a:latin typeface="Times New Roman" pitchFamily="18" charset="0"/>
              </a:rPr>
              <a:t>电容器（忽略边缘效应）</a:t>
            </a:r>
            <a:endParaRPr lang="zh-CN" altLang="en-US" sz="2400" b="1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graphicFrame>
        <p:nvGraphicFramePr>
          <p:cNvPr id="2561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646550"/>
              </p:ext>
            </p:extLst>
          </p:nvPr>
        </p:nvGraphicFramePr>
        <p:xfrm>
          <a:off x="1502806" y="3422857"/>
          <a:ext cx="1876425" cy="1178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0" name="Equation" r:id="rId3" imgW="990360" imgH="622080" progId="Equation.3">
                  <p:embed/>
                </p:oleObj>
              </mc:Choice>
              <mc:Fallback>
                <p:oleObj name="Equation" r:id="rId3" imgW="990360" imgH="6220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806" y="3422857"/>
                        <a:ext cx="1876425" cy="1178719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alpha val="20000"/>
                            </a:schemeClr>
                          </a:gs>
                          <a:gs pos="50000">
                            <a:schemeClr val="accent1">
                              <a:gamma/>
                              <a:tint val="0"/>
                              <a:invGamma/>
                            </a:schemeClr>
                          </a:gs>
                          <a:gs pos="100000">
                            <a:schemeClr val="accent1">
                              <a:alpha val="20000"/>
                            </a:schemeClr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581956"/>
              </p:ext>
            </p:extLst>
          </p:nvPr>
        </p:nvGraphicFramePr>
        <p:xfrm>
          <a:off x="1502806" y="2405350"/>
          <a:ext cx="3600450" cy="815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1" name="Equation" r:id="rId5" imgW="1828800" imgH="431640" progId="Equation.DSMT4">
                  <p:embed/>
                </p:oleObj>
              </mc:Choice>
              <mc:Fallback>
                <p:oleObj name="Equation" r:id="rId5" imgW="1828800" imgH="43164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806" y="2405350"/>
                        <a:ext cx="3600450" cy="8155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279155"/>
              </p:ext>
            </p:extLst>
          </p:nvPr>
        </p:nvGraphicFramePr>
        <p:xfrm>
          <a:off x="1514712" y="1434037"/>
          <a:ext cx="3119438" cy="816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2" name="Equation" r:id="rId7" imgW="1650960" imgH="431640" progId="Equation.3">
                  <p:embed/>
                </p:oleObj>
              </mc:Choice>
              <mc:Fallback>
                <p:oleObj name="Equation" r:id="rId7" imgW="1650960" imgH="4316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712" y="1434037"/>
                        <a:ext cx="3119438" cy="816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8" name="Rectangle 28"/>
          <p:cNvSpPr>
            <a:spLocks noChangeArrowheads="1"/>
          </p:cNvSpPr>
          <p:nvPr/>
        </p:nvSpPr>
        <p:spPr bwMode="auto">
          <a:xfrm>
            <a:off x="1356122" y="766907"/>
            <a:ext cx="508635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400" b="1" dirty="0">
                <a:latin typeface="宋体" pitchFamily="2" charset="-122"/>
              </a:rPr>
              <a:t>设</a:t>
            </a:r>
            <a:r>
              <a:rPr lang="zh-CN" altLang="en-US" sz="2400" b="1" dirty="0">
                <a:solidFill>
                  <a:srgbClr val="1C1C1C"/>
                </a:solidFill>
                <a:latin typeface="宋体" pitchFamily="2" charset="-122"/>
              </a:rPr>
              <a:t>两</a:t>
            </a:r>
            <a:r>
              <a:rPr lang="zh-CN" altLang="en-US" sz="2400" b="1" dirty="0" smtClean="0">
                <a:solidFill>
                  <a:srgbClr val="1C1C1C"/>
                </a:solidFill>
                <a:latin typeface="宋体" pitchFamily="2" charset="-122"/>
              </a:rPr>
              <a:t>圆</a:t>
            </a:r>
            <a:r>
              <a:rPr lang="zh-CN" altLang="en-US" sz="2400" b="1" dirty="0" smtClean="0">
                <a:latin typeface="宋体" pitchFamily="2" charset="-122"/>
              </a:rPr>
              <a:t>柱</a:t>
            </a:r>
            <a:r>
              <a:rPr lang="zh-CN" altLang="en-US" sz="2400" b="1" dirty="0" smtClean="0">
                <a:solidFill>
                  <a:srgbClr val="1C1C1C"/>
                </a:solidFill>
                <a:latin typeface="宋体" pitchFamily="2" charset="-122"/>
              </a:rPr>
              <a:t>面带电线密度分别为</a:t>
            </a:r>
            <a:r>
              <a:rPr lang="zh-CN" altLang="en-US" sz="2700" dirty="0" smtClean="0">
                <a:latin typeface="Times New Roman" pitchFamily="18" charset="0"/>
                <a:sym typeface="Symbol" pitchFamily="18" charset="2"/>
              </a:rPr>
              <a:t></a:t>
            </a:r>
            <a:r>
              <a:rPr lang="zh-CN" altLang="en-US" sz="2700" i="1" dirty="0" smtClean="0">
                <a:latin typeface="Times New Roman" pitchFamily="18" charset="0"/>
                <a:sym typeface="Symbol" pitchFamily="18" charset="2"/>
              </a:rPr>
              <a:t></a:t>
            </a:r>
            <a:endParaRPr lang="zh-CN" altLang="en-US" sz="2700" i="1" dirty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8923" name="Rectangle 37"/>
          <p:cNvSpPr>
            <a:spLocks noChangeArrowheads="1"/>
          </p:cNvSpPr>
          <p:nvPr/>
        </p:nvSpPr>
        <p:spPr bwMode="auto">
          <a:xfrm>
            <a:off x="927498" y="843106"/>
            <a:ext cx="11891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解：</a:t>
            </a:r>
          </a:p>
        </p:txBody>
      </p:sp>
      <p:sp>
        <p:nvSpPr>
          <p:cNvPr id="38924" name="Rectangle 38"/>
          <p:cNvSpPr>
            <a:spLocks noChangeArrowheads="1"/>
          </p:cNvSpPr>
          <p:nvPr/>
        </p:nvSpPr>
        <p:spPr bwMode="auto">
          <a:xfrm>
            <a:off x="6689169" y="1041798"/>
            <a:ext cx="1885950" cy="2800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39" name="AutoShape 39"/>
          <p:cNvSpPr>
            <a:spLocks noChangeArrowheads="1"/>
          </p:cNvSpPr>
          <p:nvPr/>
        </p:nvSpPr>
        <p:spPr bwMode="auto">
          <a:xfrm>
            <a:off x="7432119" y="1613298"/>
            <a:ext cx="800100" cy="1771650"/>
          </a:xfrm>
          <a:prstGeom prst="can">
            <a:avLst>
              <a:gd name="adj" fmla="val 41364"/>
            </a:avLst>
          </a:prstGeom>
          <a:gradFill rotWithShape="0">
            <a:gsLst>
              <a:gs pos="0">
                <a:srgbClr val="0066FF"/>
              </a:gs>
              <a:gs pos="50000">
                <a:schemeClr val="bg1"/>
              </a:gs>
              <a:gs pos="100000">
                <a:srgbClr val="0066FF"/>
              </a:gs>
            </a:gsLst>
            <a:lin ang="0" scaled="1"/>
          </a:gra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926" name="Line 40"/>
          <p:cNvSpPr>
            <a:spLocks noChangeShapeType="1"/>
          </p:cNvSpPr>
          <p:nvPr/>
        </p:nvSpPr>
        <p:spPr bwMode="auto">
          <a:xfrm flipH="1">
            <a:off x="7832169" y="1213248"/>
            <a:ext cx="0" cy="262890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Dot"/>
            <a:round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7" name="Line 41"/>
          <p:cNvSpPr>
            <a:spLocks noChangeShapeType="1"/>
          </p:cNvSpPr>
          <p:nvPr/>
        </p:nvSpPr>
        <p:spPr bwMode="auto">
          <a:xfrm>
            <a:off x="7832169" y="2641998"/>
            <a:ext cx="400050" cy="0"/>
          </a:xfrm>
          <a:prstGeom prst="line">
            <a:avLst/>
          </a:prstGeom>
          <a:noFill/>
          <a:ln w="19050">
            <a:solidFill>
              <a:srgbClr val="CC00CC"/>
            </a:solidFill>
            <a:round/>
            <a:headEnd type="none" w="sm" len="lg"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917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052195"/>
              </p:ext>
            </p:extLst>
          </p:nvPr>
        </p:nvGraphicFramePr>
        <p:xfrm>
          <a:off x="7889319" y="2184798"/>
          <a:ext cx="2857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3" name="Equation" r:id="rId9" imgW="317160" imgH="317160" progId="Equation.3">
                  <p:embed/>
                </p:oleObj>
              </mc:Choice>
              <mc:Fallback>
                <p:oleObj name="Equation" r:id="rId9" imgW="317160" imgH="317160" progId="Equation.3">
                  <p:embed/>
                  <p:pic>
                    <p:nvPicPr>
                      <p:cNvPr id="0" name="Object 4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319" y="2184798"/>
                        <a:ext cx="28575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8" name="Line 43"/>
          <p:cNvSpPr>
            <a:spLocks noChangeShapeType="1"/>
          </p:cNvSpPr>
          <p:nvPr/>
        </p:nvSpPr>
        <p:spPr bwMode="auto">
          <a:xfrm>
            <a:off x="7832169" y="3213498"/>
            <a:ext cx="571500" cy="1191"/>
          </a:xfrm>
          <a:prstGeom prst="line">
            <a:avLst/>
          </a:prstGeom>
          <a:noFill/>
          <a:ln w="19050">
            <a:solidFill>
              <a:srgbClr val="CC00CC"/>
            </a:solidFill>
            <a:round/>
            <a:headEnd type="none" w="sm" len="lg"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929" name="Group 44"/>
          <p:cNvGrpSpPr>
            <a:grpSpLocks/>
          </p:cNvGrpSpPr>
          <p:nvPr/>
        </p:nvGrpSpPr>
        <p:grpSpPr bwMode="auto">
          <a:xfrm>
            <a:off x="6860619" y="1784748"/>
            <a:ext cx="400050" cy="1428750"/>
            <a:chOff x="3888" y="2016"/>
            <a:chExt cx="336" cy="1200"/>
          </a:xfrm>
        </p:grpSpPr>
        <p:sp>
          <p:nvSpPr>
            <p:cNvPr id="38942" name="Line 45"/>
            <p:cNvSpPr>
              <a:spLocks noChangeShapeType="1"/>
            </p:cNvSpPr>
            <p:nvPr/>
          </p:nvSpPr>
          <p:spPr bwMode="auto">
            <a:xfrm>
              <a:off x="3984" y="201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43" name="Line 46"/>
            <p:cNvSpPr>
              <a:spLocks noChangeShapeType="1"/>
            </p:cNvSpPr>
            <p:nvPr/>
          </p:nvSpPr>
          <p:spPr bwMode="auto">
            <a:xfrm>
              <a:off x="3984" y="3216"/>
              <a:ext cx="240" cy="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8920" name="Object 47"/>
            <p:cNvGraphicFramePr>
              <a:graphicFrameLocks noChangeAspect="1"/>
            </p:cNvGraphicFramePr>
            <p:nvPr/>
          </p:nvGraphicFramePr>
          <p:xfrm>
            <a:off x="3888" y="2544"/>
            <a:ext cx="1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674" name="公式" r:id="rId11" imgW="88560" imgH="177480" progId="Equation.3">
                    <p:embed/>
                  </p:oleObj>
                </mc:Choice>
                <mc:Fallback>
                  <p:oleObj name="公式" r:id="rId11" imgW="88560" imgH="177480" progId="Equation.3">
                    <p:embed/>
                    <p:pic>
                      <p:nvPicPr>
                        <p:cNvPr id="0" name="Object 47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544"/>
                          <a:ext cx="143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44" name="Line 48"/>
            <p:cNvSpPr>
              <a:spLocks noChangeShapeType="1"/>
            </p:cNvSpPr>
            <p:nvPr/>
          </p:nvSpPr>
          <p:spPr bwMode="auto">
            <a:xfrm>
              <a:off x="4080" y="2016"/>
              <a:ext cx="0" cy="1200"/>
            </a:xfrm>
            <a:prstGeom prst="line">
              <a:avLst/>
            </a:prstGeom>
            <a:noFill/>
            <a:ln w="12700">
              <a:solidFill>
                <a:srgbClr val="CC00CC"/>
              </a:solidFill>
              <a:round/>
              <a:headEnd type="triangl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930" name="Oval 49"/>
          <p:cNvSpPr>
            <a:spLocks noChangeArrowheads="1"/>
          </p:cNvSpPr>
          <p:nvPr/>
        </p:nvSpPr>
        <p:spPr bwMode="auto">
          <a:xfrm>
            <a:off x="7260669" y="2927748"/>
            <a:ext cx="1143000" cy="5715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1" name="Oval 50"/>
          <p:cNvSpPr>
            <a:spLocks noChangeArrowheads="1"/>
          </p:cNvSpPr>
          <p:nvPr/>
        </p:nvSpPr>
        <p:spPr bwMode="auto">
          <a:xfrm>
            <a:off x="7432119" y="3042048"/>
            <a:ext cx="800100" cy="3429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918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725770"/>
              </p:ext>
            </p:extLst>
          </p:nvPr>
        </p:nvGraphicFramePr>
        <p:xfrm>
          <a:off x="7889319" y="2870598"/>
          <a:ext cx="28456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5" name="Equation" r:id="rId13" imgW="317160" imgH="317160" progId="Equation.3">
                  <p:embed/>
                </p:oleObj>
              </mc:Choice>
              <mc:Fallback>
                <p:oleObj name="Equation" r:id="rId13" imgW="317160" imgH="317160" progId="Equation.3">
                  <p:embed/>
                  <p:pic>
                    <p:nvPicPr>
                      <p:cNvPr id="0" name="Object 51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319" y="2870598"/>
                        <a:ext cx="28456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2" name="Oval 52"/>
          <p:cNvSpPr>
            <a:spLocks noChangeArrowheads="1"/>
          </p:cNvSpPr>
          <p:nvPr/>
        </p:nvSpPr>
        <p:spPr bwMode="auto">
          <a:xfrm>
            <a:off x="7432119" y="1613298"/>
            <a:ext cx="800100" cy="3429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3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3" name="Line 53"/>
          <p:cNvSpPr>
            <a:spLocks noChangeShapeType="1"/>
          </p:cNvSpPr>
          <p:nvPr/>
        </p:nvSpPr>
        <p:spPr bwMode="auto">
          <a:xfrm flipH="1">
            <a:off x="7832169" y="1270398"/>
            <a:ext cx="0" cy="514350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Dot"/>
            <a:round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919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24089"/>
              </p:ext>
            </p:extLst>
          </p:nvPr>
        </p:nvGraphicFramePr>
        <p:xfrm>
          <a:off x="7349967" y="4038600"/>
          <a:ext cx="857250" cy="383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6" name="Equation" r:id="rId15" imgW="482400" imgH="215640" progId="Equation.3">
                  <p:embed/>
                </p:oleObj>
              </mc:Choice>
              <mc:Fallback>
                <p:oleObj name="Equation" r:id="rId15" imgW="482400" imgH="21564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967" y="4038600"/>
                        <a:ext cx="857250" cy="383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7089220" y="1863330"/>
            <a:ext cx="1518047" cy="1506141"/>
            <a:chOff x="4080" y="2082"/>
            <a:chExt cx="1275" cy="1265"/>
          </a:xfrm>
        </p:grpSpPr>
        <p:grpSp>
          <p:nvGrpSpPr>
            <p:cNvPr id="38937" name="Group 56"/>
            <p:cNvGrpSpPr>
              <a:grpSpLocks/>
            </p:cNvGrpSpPr>
            <p:nvPr/>
          </p:nvGrpSpPr>
          <p:grpSpPr bwMode="auto">
            <a:xfrm>
              <a:off x="4080" y="2082"/>
              <a:ext cx="459" cy="1259"/>
              <a:chOff x="4080" y="2082"/>
              <a:chExt cx="459" cy="1259"/>
            </a:xfrm>
          </p:grpSpPr>
          <p:sp>
            <p:nvSpPr>
              <p:cNvPr id="38940" name="Rectangle 57"/>
              <p:cNvSpPr>
                <a:spLocks noChangeArrowheads="1"/>
              </p:cNvSpPr>
              <p:nvPr/>
            </p:nvSpPr>
            <p:spPr bwMode="auto">
              <a:xfrm>
                <a:off x="4320" y="2178"/>
                <a:ext cx="219" cy="1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100" b="1">
                    <a:solidFill>
                      <a:srgbClr val="FF0000"/>
                    </a:solidFill>
                    <a:latin typeface="Times New Roman" pitchFamily="18" charset="0"/>
                  </a:rPr>
                  <a:t>++++</a:t>
                </a:r>
              </a:p>
            </p:txBody>
          </p:sp>
          <p:sp>
            <p:nvSpPr>
              <p:cNvPr id="38941" name="Rectangle 58"/>
              <p:cNvSpPr>
                <a:spLocks noChangeArrowheads="1"/>
              </p:cNvSpPr>
              <p:nvPr/>
            </p:nvSpPr>
            <p:spPr bwMode="auto">
              <a:xfrm>
                <a:off x="4080" y="2082"/>
                <a:ext cx="219" cy="1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100" b="1">
                    <a:solidFill>
                      <a:srgbClr val="0000FF"/>
                    </a:solidFill>
                    <a:latin typeface="Times New Roman" pitchFamily="18" charset="0"/>
                  </a:rPr>
                  <a:t>----</a:t>
                </a:r>
              </a:p>
            </p:txBody>
          </p:sp>
        </p:grpSp>
        <p:sp>
          <p:nvSpPr>
            <p:cNvPr id="38938" name="Rectangle 59"/>
            <p:cNvSpPr>
              <a:spLocks noChangeArrowheads="1"/>
            </p:cNvSpPr>
            <p:nvPr/>
          </p:nvSpPr>
          <p:spPr bwMode="auto">
            <a:xfrm>
              <a:off x="4872" y="2184"/>
              <a:ext cx="219" cy="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00" b="1">
                  <a:solidFill>
                    <a:srgbClr val="FF0000"/>
                  </a:solidFill>
                  <a:latin typeface="Times New Roman" pitchFamily="18" charset="0"/>
                </a:rPr>
                <a:t>++++</a:t>
              </a:r>
            </a:p>
          </p:txBody>
        </p:sp>
        <p:sp>
          <p:nvSpPr>
            <p:cNvPr id="38939" name="Rectangle 60"/>
            <p:cNvSpPr>
              <a:spLocks noChangeArrowheads="1"/>
            </p:cNvSpPr>
            <p:nvPr/>
          </p:nvSpPr>
          <p:spPr bwMode="auto">
            <a:xfrm>
              <a:off x="5136" y="2112"/>
              <a:ext cx="219" cy="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00" b="1">
                  <a:solidFill>
                    <a:srgbClr val="0000FF"/>
                  </a:solidFill>
                  <a:latin typeface="Times New Roman" pitchFamily="18" charset="0"/>
                </a:rPr>
                <a:t>----</a:t>
              </a:r>
            </a:p>
          </p:txBody>
        </p:sp>
      </p:grpSp>
      <p:sp>
        <p:nvSpPr>
          <p:cNvPr id="38935" name="AutoShape 61"/>
          <p:cNvSpPr>
            <a:spLocks noChangeArrowheads="1"/>
          </p:cNvSpPr>
          <p:nvPr/>
        </p:nvSpPr>
        <p:spPr bwMode="auto">
          <a:xfrm>
            <a:off x="7260669" y="1498998"/>
            <a:ext cx="1143000" cy="2000250"/>
          </a:xfrm>
          <a:prstGeom prst="can">
            <a:avLst>
              <a:gd name="adj" fmla="val 50312"/>
            </a:avLst>
          </a:prstGeom>
          <a:solidFill>
            <a:srgbClr val="CCECFF">
              <a:alpha val="50195"/>
            </a:srgbClr>
          </a:solidFill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/>
          <p:cNvSpPr>
            <a:spLocks noChangeArrowheads="1"/>
          </p:cNvSpPr>
          <p:nvPr/>
        </p:nvSpPr>
        <p:spPr bwMode="auto">
          <a:xfrm>
            <a:off x="4838699" y="3918585"/>
            <a:ext cx="1257300" cy="685800"/>
          </a:xfrm>
          <a:prstGeom prst="wedgeRectCallout">
            <a:avLst>
              <a:gd name="adj1" fmla="val -72498"/>
              <a:gd name="adj2" fmla="val -18787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zh-CN" sz="2100" b="1" dirty="0">
                <a:solidFill>
                  <a:srgbClr val="000000"/>
                </a:solidFill>
                <a:latin typeface="Times New Roman" pitchFamily="18" charset="0"/>
              </a:rPr>
              <a:t>平行板电容器电容</a:t>
            </a:r>
            <a:endParaRPr lang="zh-CN" altLang="en-US" sz="21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111314"/>
              </p:ext>
            </p:extLst>
          </p:nvPr>
        </p:nvGraphicFramePr>
        <p:xfrm>
          <a:off x="1866899" y="2040256"/>
          <a:ext cx="2324100" cy="494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97" name="Equation" r:id="rId3" imgW="1180800" imgH="215640" progId="Equation.3">
                  <p:embed/>
                </p:oleObj>
              </mc:Choice>
              <mc:Fallback>
                <p:oleObj name="Equation" r:id="rId3" imgW="118080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899" y="2040256"/>
                        <a:ext cx="2324100" cy="4941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096544"/>
              </p:ext>
            </p:extLst>
          </p:nvPr>
        </p:nvGraphicFramePr>
        <p:xfrm>
          <a:off x="1866899" y="3754041"/>
          <a:ext cx="2581275" cy="75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98" name="Equation" r:id="rId5" imgW="1257120" imgH="393480" progId="Equation.3">
                  <p:embed/>
                </p:oleObj>
              </mc:Choice>
              <mc:Fallback>
                <p:oleObj name="Equation" r:id="rId5" imgW="125712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899" y="3754041"/>
                        <a:ext cx="2581275" cy="751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036654"/>
              </p:ext>
            </p:extLst>
          </p:nvPr>
        </p:nvGraphicFramePr>
        <p:xfrm>
          <a:off x="1809749" y="466725"/>
          <a:ext cx="1876425" cy="1178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99" name="Equation" r:id="rId7" imgW="990360" imgH="622080" progId="Equation.3">
                  <p:embed/>
                </p:oleObj>
              </mc:Choice>
              <mc:Fallback>
                <p:oleObj name="Equation" r:id="rId7" imgW="990360" imgH="62208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49" y="466725"/>
                        <a:ext cx="1876425" cy="1178719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alpha val="19000"/>
                            </a:schemeClr>
                          </a:gs>
                          <a:gs pos="50000">
                            <a:schemeClr val="accent1">
                              <a:gamma/>
                              <a:tint val="0"/>
                              <a:invGamma/>
                            </a:schemeClr>
                          </a:gs>
                          <a:gs pos="100000">
                            <a:schemeClr val="accent1">
                              <a:alpha val="19000"/>
                            </a:schemeClr>
                          </a:gs>
                        </a:gsLst>
                        <a:lin ang="5400000" scaled="1"/>
                      </a:gra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46" name="Group 73"/>
          <p:cNvGrpSpPr>
            <a:grpSpLocks/>
          </p:cNvGrpSpPr>
          <p:nvPr/>
        </p:nvGrpSpPr>
        <p:grpSpPr bwMode="auto">
          <a:xfrm>
            <a:off x="6584751" y="1118235"/>
            <a:ext cx="1918097" cy="2800350"/>
            <a:chOff x="3744" y="1392"/>
            <a:chExt cx="1611" cy="2352"/>
          </a:xfrm>
        </p:grpSpPr>
        <p:sp>
          <p:nvSpPr>
            <p:cNvPr id="39948" name="Rectangle 49"/>
            <p:cNvSpPr>
              <a:spLocks noChangeArrowheads="1"/>
            </p:cNvSpPr>
            <p:nvPr/>
          </p:nvSpPr>
          <p:spPr bwMode="auto">
            <a:xfrm>
              <a:off x="3744" y="1392"/>
              <a:ext cx="1584" cy="23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74" name="AutoShape 50"/>
            <p:cNvSpPr>
              <a:spLocks noChangeArrowheads="1"/>
            </p:cNvSpPr>
            <p:nvPr/>
          </p:nvSpPr>
          <p:spPr bwMode="auto">
            <a:xfrm>
              <a:off x="4368" y="1872"/>
              <a:ext cx="672" cy="1488"/>
            </a:xfrm>
            <a:prstGeom prst="can">
              <a:avLst>
                <a:gd name="adj" fmla="val 41364"/>
              </a:avLst>
            </a:prstGeom>
            <a:gradFill rotWithShape="0">
              <a:gsLst>
                <a:gs pos="0">
                  <a:srgbClr val="0066FF"/>
                </a:gs>
                <a:gs pos="50000">
                  <a:schemeClr val="bg1"/>
                </a:gs>
                <a:gs pos="100000">
                  <a:srgbClr val="0066FF"/>
                </a:gs>
              </a:gsLst>
              <a:lin ang="0" scaled="1"/>
            </a:gra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950" name="Line 51"/>
            <p:cNvSpPr>
              <a:spLocks noChangeShapeType="1"/>
            </p:cNvSpPr>
            <p:nvPr/>
          </p:nvSpPr>
          <p:spPr bwMode="auto">
            <a:xfrm flipH="1">
              <a:off x="4704" y="1536"/>
              <a:ext cx="0" cy="22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1" name="Line 52"/>
            <p:cNvSpPr>
              <a:spLocks noChangeShapeType="1"/>
            </p:cNvSpPr>
            <p:nvPr/>
          </p:nvSpPr>
          <p:spPr bwMode="auto">
            <a:xfrm>
              <a:off x="4704" y="2736"/>
              <a:ext cx="336" cy="0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9941" name="Object 53"/>
            <p:cNvGraphicFramePr>
              <a:graphicFrameLocks noChangeAspect="1"/>
            </p:cNvGraphicFramePr>
            <p:nvPr/>
          </p:nvGraphicFramePr>
          <p:xfrm>
            <a:off x="4752" y="2352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0" name="Equation" r:id="rId9" imgW="317160" imgH="317160" progId="Equation.3">
                    <p:embed/>
                  </p:oleObj>
                </mc:Choice>
                <mc:Fallback>
                  <p:oleObj name="Equation" r:id="rId9" imgW="317160" imgH="317160" progId="Equation.3">
                    <p:embed/>
                    <p:pic>
                      <p:nvPicPr>
                        <p:cNvPr id="0" name="Object 5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2352"/>
                          <a:ext cx="240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52" name="Line 54"/>
            <p:cNvSpPr>
              <a:spLocks noChangeShapeType="1"/>
            </p:cNvSpPr>
            <p:nvPr/>
          </p:nvSpPr>
          <p:spPr bwMode="auto">
            <a:xfrm>
              <a:off x="4704" y="3216"/>
              <a:ext cx="480" cy="1"/>
            </a:xfrm>
            <a:prstGeom prst="line">
              <a:avLst/>
            </a:prstGeom>
            <a:noFill/>
            <a:ln w="19050">
              <a:solidFill>
                <a:srgbClr val="CC00CC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953" name="Group 55"/>
            <p:cNvGrpSpPr>
              <a:grpSpLocks/>
            </p:cNvGrpSpPr>
            <p:nvPr/>
          </p:nvGrpSpPr>
          <p:grpSpPr bwMode="auto">
            <a:xfrm>
              <a:off x="3888" y="2016"/>
              <a:ext cx="336" cy="1200"/>
              <a:chOff x="3888" y="2016"/>
              <a:chExt cx="336" cy="1200"/>
            </a:xfrm>
          </p:grpSpPr>
          <p:sp>
            <p:nvSpPr>
              <p:cNvPr id="39965" name="Line 56"/>
              <p:cNvSpPr>
                <a:spLocks noChangeShapeType="1"/>
              </p:cNvSpPr>
              <p:nvPr/>
            </p:nvSpPr>
            <p:spPr bwMode="auto">
              <a:xfrm>
                <a:off x="3984" y="2016"/>
                <a:ext cx="240" cy="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66" name="Line 57"/>
              <p:cNvSpPr>
                <a:spLocks noChangeShapeType="1"/>
              </p:cNvSpPr>
              <p:nvPr/>
            </p:nvSpPr>
            <p:spPr bwMode="auto">
              <a:xfrm>
                <a:off x="3984" y="3216"/>
                <a:ext cx="240" cy="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9944" name="Object 58"/>
              <p:cNvGraphicFramePr>
                <a:graphicFrameLocks noChangeAspect="1"/>
              </p:cNvGraphicFramePr>
              <p:nvPr/>
            </p:nvGraphicFramePr>
            <p:xfrm>
              <a:off x="3888" y="2544"/>
              <a:ext cx="143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801" name="公式" r:id="rId11" imgW="88560" imgH="177480" progId="Equation.3">
                      <p:embed/>
                    </p:oleObj>
                  </mc:Choice>
                  <mc:Fallback>
                    <p:oleObj name="公式" r:id="rId11" imgW="88560" imgH="177480" progId="Equation.3">
                      <p:embed/>
                      <p:pic>
                        <p:nvPicPr>
                          <p:cNvPr id="0" name="Object 58"/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2544"/>
                            <a:ext cx="143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967" name="Line 59"/>
              <p:cNvSpPr>
                <a:spLocks noChangeShapeType="1"/>
              </p:cNvSpPr>
              <p:nvPr/>
            </p:nvSpPr>
            <p:spPr bwMode="auto">
              <a:xfrm>
                <a:off x="4080" y="2016"/>
                <a:ext cx="0" cy="1200"/>
              </a:xfrm>
              <a:prstGeom prst="line">
                <a:avLst/>
              </a:prstGeom>
              <a:noFill/>
              <a:ln w="12700">
                <a:solidFill>
                  <a:srgbClr val="CC00CC"/>
                </a:solidFill>
                <a:round/>
                <a:headEnd type="triangl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9954" name="Oval 60"/>
            <p:cNvSpPr>
              <a:spLocks noChangeArrowheads="1"/>
            </p:cNvSpPr>
            <p:nvPr/>
          </p:nvSpPr>
          <p:spPr bwMode="auto">
            <a:xfrm>
              <a:off x="4224" y="2976"/>
              <a:ext cx="960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5" name="Oval 61"/>
            <p:cNvSpPr>
              <a:spLocks noChangeArrowheads="1"/>
            </p:cNvSpPr>
            <p:nvPr/>
          </p:nvSpPr>
          <p:spPr bwMode="auto">
            <a:xfrm>
              <a:off x="4368" y="3072"/>
              <a:ext cx="672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9942" name="Object 62"/>
            <p:cNvGraphicFramePr>
              <a:graphicFrameLocks noChangeAspect="1"/>
            </p:cNvGraphicFramePr>
            <p:nvPr/>
          </p:nvGraphicFramePr>
          <p:xfrm>
            <a:off x="4752" y="2928"/>
            <a:ext cx="23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2" name="Equation" r:id="rId13" imgW="317160" imgH="317160" progId="Equation.3">
                    <p:embed/>
                  </p:oleObj>
                </mc:Choice>
                <mc:Fallback>
                  <p:oleObj name="Equation" r:id="rId13" imgW="317160" imgH="317160" progId="Equation.3">
                    <p:embed/>
                    <p:pic>
                      <p:nvPicPr>
                        <p:cNvPr id="0" name="Object 6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2928"/>
                          <a:ext cx="239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56" name="Oval 63"/>
            <p:cNvSpPr>
              <a:spLocks noChangeArrowheads="1"/>
            </p:cNvSpPr>
            <p:nvPr/>
          </p:nvSpPr>
          <p:spPr bwMode="auto">
            <a:xfrm>
              <a:off x="4368" y="1872"/>
              <a:ext cx="672" cy="2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7" name="Line 64"/>
            <p:cNvSpPr>
              <a:spLocks noChangeShapeType="1"/>
            </p:cNvSpPr>
            <p:nvPr/>
          </p:nvSpPr>
          <p:spPr bwMode="auto">
            <a:xfrm flipH="1">
              <a:off x="4704" y="1584"/>
              <a:ext cx="0" cy="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9943" name="Object 65"/>
            <p:cNvGraphicFramePr>
              <a:graphicFrameLocks noChangeAspect="1"/>
            </p:cNvGraphicFramePr>
            <p:nvPr/>
          </p:nvGraphicFramePr>
          <p:xfrm>
            <a:off x="3744" y="1392"/>
            <a:ext cx="720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3" name="Equation" r:id="rId15" imgW="482400" imgH="215640" progId="Equation.3">
                    <p:embed/>
                  </p:oleObj>
                </mc:Choice>
                <mc:Fallback>
                  <p:oleObj name="Equation" r:id="rId15" imgW="482400" imgH="215640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392"/>
                          <a:ext cx="720" cy="3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9958" name="Group 66"/>
            <p:cNvGrpSpPr>
              <a:grpSpLocks/>
            </p:cNvGrpSpPr>
            <p:nvPr/>
          </p:nvGrpSpPr>
          <p:grpSpPr bwMode="auto">
            <a:xfrm>
              <a:off x="4080" y="2082"/>
              <a:ext cx="1275" cy="1265"/>
              <a:chOff x="4080" y="2082"/>
              <a:chExt cx="1275" cy="1265"/>
            </a:xfrm>
          </p:grpSpPr>
          <p:grpSp>
            <p:nvGrpSpPr>
              <p:cNvPr id="39960" name="Group 67"/>
              <p:cNvGrpSpPr>
                <a:grpSpLocks/>
              </p:cNvGrpSpPr>
              <p:nvPr/>
            </p:nvGrpSpPr>
            <p:grpSpPr bwMode="auto">
              <a:xfrm>
                <a:off x="4080" y="2082"/>
                <a:ext cx="459" cy="1259"/>
                <a:chOff x="4080" y="2082"/>
                <a:chExt cx="459" cy="1259"/>
              </a:xfrm>
            </p:grpSpPr>
            <p:sp>
              <p:nvSpPr>
                <p:cNvPr id="39963" name="Rectangle 68"/>
                <p:cNvSpPr>
                  <a:spLocks noChangeArrowheads="1"/>
                </p:cNvSpPr>
                <p:nvPr/>
              </p:nvSpPr>
              <p:spPr bwMode="auto">
                <a:xfrm>
                  <a:off x="4320" y="2178"/>
                  <a:ext cx="219" cy="11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100" b="1">
                      <a:solidFill>
                        <a:srgbClr val="FF0000"/>
                      </a:solidFill>
                      <a:latin typeface="Times New Roman" pitchFamily="18" charset="0"/>
                    </a:rPr>
                    <a:t>++++</a:t>
                  </a:r>
                </a:p>
              </p:txBody>
            </p:sp>
            <p:sp>
              <p:nvSpPr>
                <p:cNvPr id="39964" name="Rectangle 69"/>
                <p:cNvSpPr>
                  <a:spLocks noChangeArrowheads="1"/>
                </p:cNvSpPr>
                <p:nvPr/>
              </p:nvSpPr>
              <p:spPr bwMode="auto">
                <a:xfrm>
                  <a:off x="4080" y="2082"/>
                  <a:ext cx="219" cy="11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100" b="1">
                      <a:solidFill>
                        <a:srgbClr val="0000FF"/>
                      </a:solidFill>
                      <a:latin typeface="Times New Roman" pitchFamily="18" charset="0"/>
                    </a:rPr>
                    <a:t>----</a:t>
                  </a:r>
                </a:p>
              </p:txBody>
            </p:sp>
          </p:grpSp>
          <p:sp>
            <p:nvSpPr>
              <p:cNvPr id="39961" name="Rectangle 70"/>
              <p:cNvSpPr>
                <a:spLocks noChangeArrowheads="1"/>
              </p:cNvSpPr>
              <p:nvPr/>
            </p:nvSpPr>
            <p:spPr bwMode="auto">
              <a:xfrm>
                <a:off x="4872" y="2184"/>
                <a:ext cx="219" cy="1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100" b="1">
                    <a:solidFill>
                      <a:srgbClr val="FF0000"/>
                    </a:solidFill>
                    <a:latin typeface="Times New Roman" pitchFamily="18" charset="0"/>
                  </a:rPr>
                  <a:t>++++</a:t>
                </a:r>
              </a:p>
            </p:txBody>
          </p:sp>
          <p:sp>
            <p:nvSpPr>
              <p:cNvPr id="39962" name="Rectangle 71"/>
              <p:cNvSpPr>
                <a:spLocks noChangeArrowheads="1"/>
              </p:cNvSpPr>
              <p:nvPr/>
            </p:nvSpPr>
            <p:spPr bwMode="auto">
              <a:xfrm>
                <a:off x="5136" y="2112"/>
                <a:ext cx="219" cy="1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100" b="1">
                    <a:solidFill>
                      <a:srgbClr val="0000FF"/>
                    </a:solidFill>
                    <a:latin typeface="Times New Roman" pitchFamily="18" charset="0"/>
                  </a:rPr>
                  <a:t>----</a:t>
                </a:r>
              </a:p>
            </p:txBody>
          </p:sp>
        </p:grpSp>
        <p:sp>
          <p:nvSpPr>
            <p:cNvPr id="39959" name="AutoShape 72"/>
            <p:cNvSpPr>
              <a:spLocks noChangeArrowheads="1"/>
            </p:cNvSpPr>
            <p:nvPr/>
          </p:nvSpPr>
          <p:spPr bwMode="auto">
            <a:xfrm>
              <a:off x="4224" y="1776"/>
              <a:ext cx="960" cy="1680"/>
            </a:xfrm>
            <a:prstGeom prst="can">
              <a:avLst>
                <a:gd name="adj" fmla="val 50312"/>
              </a:avLst>
            </a:prstGeom>
            <a:solidFill>
              <a:srgbClr val="CCECFF">
                <a:alpha val="50195"/>
              </a:srgbClr>
            </a:solidFill>
            <a:ln w="1905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969" name="灯片编号占位符 1"/>
          <p:cNvSpPr txBox="1">
            <a:spLocks noGrp="1" noChangeArrowheads="1"/>
          </p:cNvSpPr>
          <p:nvPr/>
        </p:nvSpPr>
        <p:spPr bwMode="auto">
          <a:xfrm>
            <a:off x="7543800" y="4893469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4AA69798-D5BC-4890-826E-356051BFC386}" type="slidenum">
              <a:rPr lang="zh-CN" altLang="en-US" sz="1050" b="1">
                <a:latin typeface="Calibri" pitchFamily="34" charset="0"/>
              </a:rPr>
              <a:pPr algn="r"/>
              <a:t>21</a:t>
            </a:fld>
            <a:endParaRPr lang="en-US" altLang="zh-CN" sz="1050"/>
          </a:p>
        </p:txBody>
      </p:sp>
      <p:graphicFrame>
        <p:nvGraphicFramePr>
          <p:cNvPr id="3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550563"/>
              </p:ext>
            </p:extLst>
          </p:nvPr>
        </p:nvGraphicFramePr>
        <p:xfrm>
          <a:off x="1916429" y="2905721"/>
          <a:ext cx="2838450" cy="408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04" name="Equation" r:id="rId17" imgW="1498320" imgH="215640" progId="Equation.DSMT4">
                  <p:embed/>
                </p:oleObj>
              </mc:Choice>
              <mc:Fallback>
                <p:oleObj name="Equation" r:id="rId17" imgW="1498320" imgH="215640" progId="Equation.DSMT4">
                  <p:embed/>
                  <p:pic>
                    <p:nvPicPr>
                      <p:cNvPr id="3994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429" y="2905721"/>
                        <a:ext cx="2838450" cy="40838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7" name="Rectangle 3"/>
          <p:cNvSpPr>
            <a:spLocks noChangeArrowheads="1"/>
          </p:cNvSpPr>
          <p:nvPr/>
        </p:nvSpPr>
        <p:spPr bwMode="auto">
          <a:xfrm>
            <a:off x="5600700" y="1920479"/>
            <a:ext cx="2628900" cy="2514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8" name="Oval 4"/>
          <p:cNvSpPr>
            <a:spLocks noChangeArrowheads="1"/>
          </p:cNvSpPr>
          <p:nvPr/>
        </p:nvSpPr>
        <p:spPr bwMode="auto">
          <a:xfrm>
            <a:off x="5886450" y="2091929"/>
            <a:ext cx="2171700" cy="217170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9" name="Oval 5"/>
          <p:cNvSpPr>
            <a:spLocks noChangeArrowheads="1"/>
          </p:cNvSpPr>
          <p:nvPr/>
        </p:nvSpPr>
        <p:spPr bwMode="auto">
          <a:xfrm>
            <a:off x="6457950" y="2663429"/>
            <a:ext cx="1085850" cy="1085850"/>
          </a:xfrm>
          <a:prstGeom prst="ellips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0" name="AutoShape 6" descr="浅色上对角线"/>
          <p:cNvSpPr>
            <a:spLocks noChangeArrowheads="1"/>
          </p:cNvSpPr>
          <p:nvPr/>
        </p:nvSpPr>
        <p:spPr bwMode="auto">
          <a:xfrm>
            <a:off x="6430566" y="2636045"/>
            <a:ext cx="1143000" cy="1143000"/>
          </a:xfrm>
          <a:custGeom>
            <a:avLst/>
            <a:gdLst>
              <a:gd name="T0" fmla="*/ 53763332 w 21600"/>
              <a:gd name="T1" fmla="*/ 0 h 21600"/>
              <a:gd name="T2" fmla="*/ 15745670 w 21600"/>
              <a:gd name="T3" fmla="*/ 15745670 h 21600"/>
              <a:gd name="T4" fmla="*/ 0 w 21600"/>
              <a:gd name="T5" fmla="*/ 53763332 h 21600"/>
              <a:gd name="T6" fmla="*/ 15745670 w 21600"/>
              <a:gd name="T7" fmla="*/ 91780997 h 21600"/>
              <a:gd name="T8" fmla="*/ 53763332 w 21600"/>
              <a:gd name="T9" fmla="*/ 107526663 h 21600"/>
              <a:gd name="T10" fmla="*/ 91780997 w 21600"/>
              <a:gd name="T11" fmla="*/ 91780997 h 21600"/>
              <a:gd name="T12" fmla="*/ 107526663 w 21600"/>
              <a:gd name="T13" fmla="*/ 53763332 h 21600"/>
              <a:gd name="T14" fmla="*/ 91780997 w 21600"/>
              <a:gd name="T15" fmla="*/ 1574567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75" y="10800"/>
                </a:moveTo>
                <a:cubicBezTo>
                  <a:pt x="775" y="16337"/>
                  <a:pt x="5263" y="20825"/>
                  <a:pt x="10800" y="20825"/>
                </a:cubicBezTo>
                <a:cubicBezTo>
                  <a:pt x="16337" y="20825"/>
                  <a:pt x="20825" y="16337"/>
                  <a:pt x="20825" y="10800"/>
                </a:cubicBezTo>
                <a:cubicBezTo>
                  <a:pt x="20825" y="5263"/>
                  <a:pt x="16337" y="775"/>
                  <a:pt x="10800" y="775"/>
                </a:cubicBezTo>
                <a:cubicBezTo>
                  <a:pt x="5263" y="775"/>
                  <a:pt x="775" y="5263"/>
                  <a:pt x="775" y="10800"/>
                </a:cubicBezTo>
                <a:close/>
              </a:path>
            </a:pathLst>
          </a:custGeom>
          <a:pattFill prst="ltUpDiag">
            <a:fgClr>
              <a:srgbClr val="5F5F5F"/>
            </a:fgClr>
            <a:bgClr>
              <a:srgbClr val="DDDDDD"/>
            </a:bgClr>
          </a:pattFill>
          <a:ln w="12700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1" name="Line 9"/>
          <p:cNvSpPr>
            <a:spLocks noChangeShapeType="1"/>
          </p:cNvSpPr>
          <p:nvPr/>
        </p:nvSpPr>
        <p:spPr bwMode="auto">
          <a:xfrm flipV="1">
            <a:off x="6971110" y="3177779"/>
            <a:ext cx="57269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096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177088"/>
              </p:ext>
            </p:extLst>
          </p:nvPr>
        </p:nvGraphicFramePr>
        <p:xfrm>
          <a:off x="7029450" y="2777729"/>
          <a:ext cx="329804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61" name="Equation" r:id="rId3" imgW="177480" imgH="215640" progId="Equation.3">
                  <p:embed/>
                </p:oleObj>
              </mc:Choice>
              <mc:Fallback>
                <p:oleObj name="Equation" r:id="rId3" imgW="17748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450" y="2777729"/>
                        <a:ext cx="329804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2" name="Line 11"/>
          <p:cNvSpPr>
            <a:spLocks noChangeShapeType="1"/>
          </p:cNvSpPr>
          <p:nvPr/>
        </p:nvSpPr>
        <p:spPr bwMode="auto">
          <a:xfrm flipH="1">
            <a:off x="6000750" y="3177779"/>
            <a:ext cx="9715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096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363593"/>
              </p:ext>
            </p:extLst>
          </p:nvPr>
        </p:nvGraphicFramePr>
        <p:xfrm>
          <a:off x="5657850" y="3634979"/>
          <a:ext cx="3524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62" name="Equation" r:id="rId5" imgW="190440" imgH="215640" progId="Equation.3">
                  <p:embed/>
                </p:oleObj>
              </mc:Choice>
              <mc:Fallback>
                <p:oleObj name="Equation" r:id="rId5" imgW="19044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3634979"/>
                        <a:ext cx="352425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3" name="Text Box 13"/>
          <p:cNvSpPr txBox="1">
            <a:spLocks noChangeArrowheads="1"/>
          </p:cNvSpPr>
          <p:nvPr/>
        </p:nvSpPr>
        <p:spPr bwMode="auto">
          <a:xfrm>
            <a:off x="1114425" y="271999"/>
            <a:ext cx="3829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3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　球形电容器的电容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6172200" y="2377679"/>
            <a:ext cx="1657350" cy="1657350"/>
            <a:chOff x="3696" y="2064"/>
            <a:chExt cx="1392" cy="1392"/>
          </a:xfrm>
        </p:grpSpPr>
        <p:sp>
          <p:nvSpPr>
            <p:cNvPr id="40999" name="Oval 34"/>
            <p:cNvSpPr>
              <a:spLocks noChangeArrowheads="1"/>
            </p:cNvSpPr>
            <p:nvPr/>
          </p:nvSpPr>
          <p:spPr bwMode="auto">
            <a:xfrm>
              <a:off x="3696" y="2064"/>
              <a:ext cx="1392" cy="1392"/>
            </a:xfrm>
            <a:prstGeom prst="ellipse">
              <a:avLst/>
            </a:prstGeom>
            <a:noFill/>
            <a:ln w="28575">
              <a:solidFill>
                <a:srgbClr val="009900"/>
              </a:solidFill>
              <a:prstDash val="dash"/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0" name="Line 35"/>
            <p:cNvSpPr>
              <a:spLocks noChangeShapeType="1"/>
            </p:cNvSpPr>
            <p:nvPr/>
          </p:nvSpPr>
          <p:spPr bwMode="auto">
            <a:xfrm>
              <a:off x="4368" y="2736"/>
              <a:ext cx="288" cy="6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stealth" w="lg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40976" name="Object 36"/>
            <p:cNvGraphicFramePr>
              <a:graphicFrameLocks noChangeAspect="1"/>
            </p:cNvGraphicFramePr>
            <p:nvPr/>
          </p:nvGraphicFramePr>
          <p:xfrm>
            <a:off x="4224" y="2880"/>
            <a:ext cx="21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63" name="Equation" r:id="rId7" imgW="114120" imgH="126720" progId="Equation.3">
                    <p:embed/>
                  </p:oleObj>
                </mc:Choice>
                <mc:Fallback>
                  <p:oleObj name="Equation" r:id="rId7" imgW="114120" imgH="12672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880"/>
                          <a:ext cx="216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685" name="Object 37"/>
          <p:cNvGraphicFramePr>
            <a:graphicFrameLocks noChangeAspect="1"/>
          </p:cNvGraphicFramePr>
          <p:nvPr/>
        </p:nvGraphicFramePr>
        <p:xfrm>
          <a:off x="1955007" y="1299210"/>
          <a:ext cx="1507331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64" name="Equation" r:id="rId9" imgW="787320" imgH="431640" progId="Equation.3">
                  <p:embed/>
                </p:oleObj>
              </mc:Choice>
              <mc:Fallback>
                <p:oleObj name="Equation" r:id="rId9" imgW="787320" imgH="43164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007" y="1299210"/>
                        <a:ext cx="1507331" cy="8274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86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932309"/>
              </p:ext>
            </p:extLst>
          </p:nvPr>
        </p:nvGraphicFramePr>
        <p:xfrm>
          <a:off x="4094559" y="1503165"/>
          <a:ext cx="1506141" cy="394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65" name="Equation" r:id="rId11" imgW="825480" imgH="215640" progId="Equation.3">
                  <p:embed/>
                </p:oleObj>
              </mc:Choice>
              <mc:Fallback>
                <p:oleObj name="Equation" r:id="rId11" imgW="825480" imgH="21564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559" y="1503165"/>
                        <a:ext cx="1506141" cy="394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87" name="Object 39"/>
          <p:cNvGraphicFramePr>
            <a:graphicFrameLocks noChangeAspect="1"/>
          </p:cNvGraphicFramePr>
          <p:nvPr/>
        </p:nvGraphicFramePr>
        <p:xfrm>
          <a:off x="1955007" y="2294097"/>
          <a:ext cx="1702594" cy="138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66" name="Equation" r:id="rId13" imgW="901440" imgH="736560" progId="Equation.3">
                  <p:embed/>
                </p:oleObj>
              </mc:Choice>
              <mc:Fallback>
                <p:oleObj name="Equation" r:id="rId13" imgW="901440" imgH="73656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007" y="2294097"/>
                        <a:ext cx="1702594" cy="13894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88" name="Object 40"/>
          <p:cNvGraphicFramePr>
            <a:graphicFrameLocks noChangeAspect="1"/>
          </p:cNvGraphicFramePr>
          <p:nvPr/>
        </p:nvGraphicFramePr>
        <p:xfrm>
          <a:off x="1943100" y="3729990"/>
          <a:ext cx="21717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67" name="Equation" r:id="rId15" imgW="1130040" imgH="431640" progId="Equation.3">
                  <p:embed/>
                </p:oleObj>
              </mc:Choice>
              <mc:Fallback>
                <p:oleObj name="Equation" r:id="rId15" imgW="1130040" imgH="43164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3729990"/>
                        <a:ext cx="217170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92" name="Rectangle 44"/>
          <p:cNvSpPr>
            <a:spLocks noChangeArrowheads="1"/>
          </p:cNvSpPr>
          <p:nvPr/>
        </p:nvSpPr>
        <p:spPr bwMode="auto">
          <a:xfrm>
            <a:off x="1571626" y="729199"/>
            <a:ext cx="33602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1C1C1C"/>
                </a:solidFill>
                <a:latin typeface="Times New Roman" pitchFamily="18" charset="0"/>
              </a:rPr>
              <a:t>设内外球壳分别带电</a:t>
            </a:r>
            <a:r>
              <a:rPr lang="zh-CN" altLang="en-US" sz="2400" dirty="0">
                <a:latin typeface="Times New Roman" pitchFamily="18" charset="0"/>
                <a:sym typeface="Symbol" pitchFamily="18" charset="2"/>
              </a:rPr>
              <a:t></a:t>
            </a:r>
            <a:r>
              <a:rPr lang="en-US" altLang="zh-CN" sz="2400" i="1" dirty="0">
                <a:latin typeface="Times New Roman" pitchFamily="18" charset="0"/>
                <a:sym typeface="Symbol" pitchFamily="18" charset="2"/>
              </a:rPr>
              <a:t>Q</a:t>
            </a:r>
          </a:p>
        </p:txBody>
      </p:sp>
      <p:sp>
        <p:nvSpPr>
          <p:cNvPr id="40986" name="AutoShape 7" descr="浅色上对角线"/>
          <p:cNvSpPr>
            <a:spLocks noChangeArrowheads="1"/>
          </p:cNvSpPr>
          <p:nvPr/>
        </p:nvSpPr>
        <p:spPr bwMode="auto">
          <a:xfrm>
            <a:off x="5856685" y="2060973"/>
            <a:ext cx="2228850" cy="2228850"/>
          </a:xfrm>
          <a:custGeom>
            <a:avLst/>
            <a:gdLst>
              <a:gd name="T0" fmla="*/ 204435070 w 21600"/>
              <a:gd name="T1" fmla="*/ 0 h 21600"/>
              <a:gd name="T2" fmla="*/ 59872960 w 21600"/>
              <a:gd name="T3" fmla="*/ 59872960 h 21600"/>
              <a:gd name="T4" fmla="*/ 0 w 21600"/>
              <a:gd name="T5" fmla="*/ 204435070 h 21600"/>
              <a:gd name="T6" fmla="*/ 59872960 w 21600"/>
              <a:gd name="T7" fmla="*/ 348997197 h 21600"/>
              <a:gd name="T8" fmla="*/ 204435070 w 21600"/>
              <a:gd name="T9" fmla="*/ 408870140 h 21600"/>
              <a:gd name="T10" fmla="*/ 348997197 w 21600"/>
              <a:gd name="T11" fmla="*/ 348997197 h 21600"/>
              <a:gd name="T12" fmla="*/ 408870140 w 21600"/>
              <a:gd name="T13" fmla="*/ 204435070 h 21600"/>
              <a:gd name="T14" fmla="*/ 348997197 w 21600"/>
              <a:gd name="T15" fmla="*/ 5987296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646" y="10800"/>
                </a:moveTo>
                <a:cubicBezTo>
                  <a:pt x="646" y="16408"/>
                  <a:pt x="5192" y="20954"/>
                  <a:pt x="10800" y="20954"/>
                </a:cubicBezTo>
                <a:cubicBezTo>
                  <a:pt x="16408" y="20954"/>
                  <a:pt x="20954" y="16408"/>
                  <a:pt x="20954" y="10800"/>
                </a:cubicBezTo>
                <a:cubicBezTo>
                  <a:pt x="20954" y="5192"/>
                  <a:pt x="16408" y="646"/>
                  <a:pt x="10800" y="646"/>
                </a:cubicBezTo>
                <a:cubicBezTo>
                  <a:pt x="5192" y="646"/>
                  <a:pt x="646" y="5192"/>
                  <a:pt x="646" y="10800"/>
                </a:cubicBezTo>
                <a:close/>
              </a:path>
            </a:pathLst>
          </a:custGeom>
          <a:pattFill prst="ltUpDiag">
            <a:fgClr>
              <a:srgbClr val="808080"/>
            </a:fgClr>
            <a:bgClr>
              <a:srgbClr val="DDDDDD"/>
            </a:bgClr>
          </a:pattFill>
          <a:ln w="12700">
            <a:solidFill>
              <a:schemeClr val="tx1"/>
            </a:solidFill>
            <a:round/>
            <a:headEnd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915025" y="2091929"/>
            <a:ext cx="2085975" cy="2158604"/>
            <a:chOff x="3480" y="1824"/>
            <a:chExt cx="1752" cy="1813"/>
          </a:xfrm>
        </p:grpSpPr>
        <p:grpSp>
          <p:nvGrpSpPr>
            <p:cNvPr id="40990" name="Group 15"/>
            <p:cNvGrpSpPr>
              <a:grpSpLocks/>
            </p:cNvGrpSpPr>
            <p:nvPr/>
          </p:nvGrpSpPr>
          <p:grpSpPr bwMode="auto">
            <a:xfrm>
              <a:off x="3688" y="2062"/>
              <a:ext cx="1488" cy="1386"/>
              <a:chOff x="3840" y="1968"/>
              <a:chExt cx="1440" cy="1338"/>
            </a:xfrm>
          </p:grpSpPr>
          <p:sp>
            <p:nvSpPr>
              <p:cNvPr id="40991" name="Text Box 16"/>
              <p:cNvSpPr txBox="1">
                <a:spLocks noChangeArrowheads="1"/>
              </p:cNvSpPr>
              <p:nvPr/>
            </p:nvSpPr>
            <p:spPr bwMode="auto">
              <a:xfrm>
                <a:off x="4368" y="3044"/>
                <a:ext cx="336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500" b="1">
                    <a:solidFill>
                      <a:srgbClr val="FF0000"/>
                    </a:solidFill>
                    <a:latin typeface="Times New Roman" pitchFamily="18" charset="0"/>
                  </a:rPr>
                  <a:t>＋</a:t>
                </a:r>
              </a:p>
            </p:txBody>
          </p:sp>
          <p:sp>
            <p:nvSpPr>
              <p:cNvPr id="40992" name="Text Box 17"/>
              <p:cNvSpPr txBox="1">
                <a:spLocks noChangeArrowheads="1"/>
              </p:cNvSpPr>
              <p:nvPr/>
            </p:nvSpPr>
            <p:spPr bwMode="auto">
              <a:xfrm>
                <a:off x="4800" y="2832"/>
                <a:ext cx="336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500" b="1">
                    <a:solidFill>
                      <a:srgbClr val="FF0000"/>
                    </a:solidFill>
                    <a:latin typeface="Times New Roman" pitchFamily="18" charset="0"/>
                  </a:rPr>
                  <a:t>＋</a:t>
                </a:r>
              </a:p>
            </p:txBody>
          </p:sp>
          <p:sp>
            <p:nvSpPr>
              <p:cNvPr id="40993" name="Text Box 18"/>
              <p:cNvSpPr txBox="1">
                <a:spLocks noChangeArrowheads="1"/>
              </p:cNvSpPr>
              <p:nvPr/>
            </p:nvSpPr>
            <p:spPr bwMode="auto">
              <a:xfrm>
                <a:off x="3984" y="2852"/>
                <a:ext cx="336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500" b="1">
                    <a:solidFill>
                      <a:srgbClr val="FF0000"/>
                    </a:solidFill>
                    <a:latin typeface="Times New Roman" pitchFamily="18" charset="0"/>
                  </a:rPr>
                  <a:t>＋</a:t>
                </a:r>
              </a:p>
            </p:txBody>
          </p:sp>
          <p:sp>
            <p:nvSpPr>
              <p:cNvPr id="40994" name="Text Box 19"/>
              <p:cNvSpPr txBox="1">
                <a:spLocks noChangeArrowheads="1"/>
              </p:cNvSpPr>
              <p:nvPr/>
            </p:nvSpPr>
            <p:spPr bwMode="auto">
              <a:xfrm>
                <a:off x="3840" y="2507"/>
                <a:ext cx="336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500" b="1">
                    <a:solidFill>
                      <a:srgbClr val="FF0000"/>
                    </a:solidFill>
                    <a:latin typeface="Times New Roman" pitchFamily="18" charset="0"/>
                  </a:rPr>
                  <a:t>＋</a:t>
                </a:r>
              </a:p>
            </p:txBody>
          </p:sp>
          <p:sp>
            <p:nvSpPr>
              <p:cNvPr id="40995" name="Text Box 20"/>
              <p:cNvSpPr txBox="1">
                <a:spLocks noChangeArrowheads="1"/>
              </p:cNvSpPr>
              <p:nvPr/>
            </p:nvSpPr>
            <p:spPr bwMode="auto">
              <a:xfrm>
                <a:off x="3984" y="2171"/>
                <a:ext cx="336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500" b="1">
                    <a:solidFill>
                      <a:srgbClr val="FF0000"/>
                    </a:solidFill>
                    <a:latin typeface="Times New Roman" pitchFamily="18" charset="0"/>
                  </a:rPr>
                  <a:t>＋</a:t>
                </a:r>
              </a:p>
            </p:txBody>
          </p:sp>
          <p:sp>
            <p:nvSpPr>
              <p:cNvPr id="40996" name="Text Box 21"/>
              <p:cNvSpPr txBox="1">
                <a:spLocks noChangeArrowheads="1"/>
              </p:cNvSpPr>
              <p:nvPr/>
            </p:nvSpPr>
            <p:spPr bwMode="auto">
              <a:xfrm>
                <a:off x="4368" y="1968"/>
                <a:ext cx="336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500" b="1">
                    <a:solidFill>
                      <a:srgbClr val="FF0000"/>
                    </a:solidFill>
                    <a:latin typeface="Times New Roman" pitchFamily="18" charset="0"/>
                  </a:rPr>
                  <a:t>＋</a:t>
                </a:r>
              </a:p>
            </p:txBody>
          </p:sp>
          <p:sp>
            <p:nvSpPr>
              <p:cNvPr id="40997" name="Text Box 22"/>
              <p:cNvSpPr txBox="1">
                <a:spLocks noChangeArrowheads="1"/>
              </p:cNvSpPr>
              <p:nvPr/>
            </p:nvSpPr>
            <p:spPr bwMode="auto">
              <a:xfrm>
                <a:off x="4800" y="2180"/>
                <a:ext cx="336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500" b="1">
                    <a:solidFill>
                      <a:srgbClr val="FF0000"/>
                    </a:solidFill>
                    <a:latin typeface="Times New Roman" pitchFamily="18" charset="0"/>
                  </a:rPr>
                  <a:t>＋</a:t>
                </a:r>
              </a:p>
            </p:txBody>
          </p:sp>
          <p:sp>
            <p:nvSpPr>
              <p:cNvPr id="40998" name="Text Box 23"/>
              <p:cNvSpPr txBox="1">
                <a:spLocks noChangeArrowheads="1"/>
              </p:cNvSpPr>
              <p:nvPr/>
            </p:nvSpPr>
            <p:spPr bwMode="auto">
              <a:xfrm>
                <a:off x="4944" y="2507"/>
                <a:ext cx="336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500" b="1">
                    <a:solidFill>
                      <a:srgbClr val="FF0000"/>
                    </a:solidFill>
                    <a:latin typeface="Times New Roman" pitchFamily="18" charset="0"/>
                  </a:rPr>
                  <a:t>＋</a:t>
                </a:r>
              </a:p>
            </p:txBody>
          </p:sp>
        </p:grpSp>
        <p:graphicFrame>
          <p:nvGraphicFramePr>
            <p:cNvPr id="40968" name="Object 25"/>
            <p:cNvGraphicFramePr>
              <a:graphicFrameLocks/>
            </p:cNvGraphicFramePr>
            <p:nvPr/>
          </p:nvGraphicFramePr>
          <p:xfrm>
            <a:off x="4288" y="1824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68" name="Equation" r:id="rId17" imgW="126720" imgH="75960" progId="Equation.3">
                    <p:embed/>
                  </p:oleObj>
                </mc:Choice>
                <mc:Fallback>
                  <p:oleObj name="Equation" r:id="rId17" imgW="126720" imgH="75960" progId="Equation.3">
                    <p:embed/>
                    <p:pic>
                      <p:nvPicPr>
                        <p:cNvPr id="0" name="Object 2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8" y="1824"/>
                          <a:ext cx="144" cy="1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69" name="Object 27"/>
            <p:cNvGraphicFramePr>
              <a:graphicFrameLocks/>
            </p:cNvGraphicFramePr>
            <p:nvPr/>
          </p:nvGraphicFramePr>
          <p:xfrm>
            <a:off x="5088" y="2688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69" name="Equation" r:id="rId19" imgW="126720" imgH="75960" progId="Equation.3">
                    <p:embed/>
                  </p:oleObj>
                </mc:Choice>
                <mc:Fallback>
                  <p:oleObj name="Equation" r:id="rId19" imgW="126720" imgH="75960" progId="Equation.3">
                    <p:embed/>
                    <p:pic>
                      <p:nvPicPr>
                        <p:cNvPr id="0" name="Object 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2688"/>
                          <a:ext cx="144" cy="1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0" name="Object 28"/>
            <p:cNvGraphicFramePr>
              <a:graphicFrameLocks/>
            </p:cNvGraphicFramePr>
            <p:nvPr/>
          </p:nvGraphicFramePr>
          <p:xfrm>
            <a:off x="3480" y="2669"/>
            <a:ext cx="168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70" name="Equation" r:id="rId21" imgW="126720" imgH="75960" progId="Equation.3">
                    <p:embed/>
                  </p:oleObj>
                </mc:Choice>
                <mc:Fallback>
                  <p:oleObj name="Equation" r:id="rId21" imgW="126720" imgH="75960" progId="Equation.3">
                    <p:embed/>
                    <p:pic>
                      <p:nvPicPr>
                        <p:cNvPr id="0" name="Object 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0" y="2669"/>
                          <a:ext cx="168" cy="1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1" name="Object 30"/>
            <p:cNvGraphicFramePr>
              <a:graphicFrameLocks/>
            </p:cNvGraphicFramePr>
            <p:nvPr/>
          </p:nvGraphicFramePr>
          <p:xfrm>
            <a:off x="3648" y="2141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71" name="Equation" r:id="rId23" imgW="126720" imgH="75960" progId="Equation.3">
                    <p:embed/>
                  </p:oleObj>
                </mc:Choice>
                <mc:Fallback>
                  <p:oleObj name="Equation" r:id="rId23" imgW="126720" imgH="75960" progId="Equation.3">
                    <p:embed/>
                    <p:pic>
                      <p:nvPicPr>
                        <p:cNvPr id="0" name="Object 3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141"/>
                          <a:ext cx="144" cy="1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2" name="Object 32"/>
            <p:cNvGraphicFramePr>
              <a:graphicFrameLocks/>
            </p:cNvGraphicFramePr>
            <p:nvPr/>
          </p:nvGraphicFramePr>
          <p:xfrm>
            <a:off x="3696" y="3216"/>
            <a:ext cx="168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72" name="Equation" r:id="rId25" imgW="126720" imgH="75960" progId="Equation.3">
                    <p:embed/>
                  </p:oleObj>
                </mc:Choice>
                <mc:Fallback>
                  <p:oleObj name="Equation" r:id="rId25" imgW="126720" imgH="75960" progId="Equation.3">
                    <p:embed/>
                    <p:pic>
                      <p:nvPicPr>
                        <p:cNvPr id="0" name="Object 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216"/>
                          <a:ext cx="168" cy="1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3" name="Object 47"/>
            <p:cNvGraphicFramePr>
              <a:graphicFrameLocks/>
            </p:cNvGraphicFramePr>
            <p:nvPr/>
          </p:nvGraphicFramePr>
          <p:xfrm>
            <a:off x="4944" y="3168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73" name="Equation" r:id="rId27" imgW="126720" imgH="75960" progId="Equation.3">
                    <p:embed/>
                  </p:oleObj>
                </mc:Choice>
                <mc:Fallback>
                  <p:oleObj name="Equation" r:id="rId27" imgW="126720" imgH="75960" progId="Equation.3">
                    <p:embed/>
                    <p:pic>
                      <p:nvPicPr>
                        <p:cNvPr id="0" name="Object 4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3168"/>
                          <a:ext cx="144" cy="1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4" name="Object 48"/>
            <p:cNvGraphicFramePr>
              <a:graphicFrameLocks/>
            </p:cNvGraphicFramePr>
            <p:nvPr/>
          </p:nvGraphicFramePr>
          <p:xfrm>
            <a:off x="4296" y="3456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74" name="Equation" r:id="rId29" imgW="126720" imgH="75960" progId="Equation.3">
                    <p:embed/>
                  </p:oleObj>
                </mc:Choice>
                <mc:Fallback>
                  <p:oleObj name="Equation" r:id="rId29" imgW="126720" imgH="75960" progId="Equation.3">
                    <p:embed/>
                    <p:pic>
                      <p:nvPicPr>
                        <p:cNvPr id="0" name="Object 4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6" y="3456"/>
                          <a:ext cx="144" cy="1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5" name="Object 49"/>
            <p:cNvGraphicFramePr>
              <a:graphicFrameLocks/>
            </p:cNvGraphicFramePr>
            <p:nvPr/>
          </p:nvGraphicFramePr>
          <p:xfrm>
            <a:off x="4944" y="2160"/>
            <a:ext cx="14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75" name="Equation" r:id="rId31" imgW="126720" imgH="75960" progId="Equation.3">
                    <p:embed/>
                  </p:oleObj>
                </mc:Choice>
                <mc:Fallback>
                  <p:oleObj name="Equation" r:id="rId31" imgW="126720" imgH="75960" progId="Equation.3">
                    <p:embed/>
                    <p:pic>
                      <p:nvPicPr>
                        <p:cNvPr id="0" name="Object 4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2160"/>
                          <a:ext cx="144" cy="1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988" name="Rectangle 53"/>
          <p:cNvSpPr>
            <a:spLocks noChangeArrowheads="1"/>
          </p:cNvSpPr>
          <p:nvPr/>
        </p:nvSpPr>
        <p:spPr bwMode="auto">
          <a:xfrm>
            <a:off x="1127522" y="691099"/>
            <a:ext cx="11437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解：</a:t>
            </a:r>
          </a:p>
        </p:txBody>
      </p:sp>
      <p:sp>
        <p:nvSpPr>
          <p:cNvPr id="41002" name="灯片编号占位符 1"/>
          <p:cNvSpPr txBox="1">
            <a:spLocks noGrp="1" noChangeArrowheads="1"/>
          </p:cNvSpPr>
          <p:nvPr/>
        </p:nvSpPr>
        <p:spPr bwMode="auto">
          <a:xfrm>
            <a:off x="7616666" y="4893469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5D2150E-593E-4DB5-B5A1-ADEDD6912572}" type="slidenum">
              <a:rPr lang="zh-CN" altLang="en-US" sz="1050" b="1">
                <a:latin typeface="Calibri" pitchFamily="34" charset="0"/>
              </a:rPr>
              <a:pPr algn="r"/>
              <a:t>22</a:t>
            </a:fld>
            <a:endParaRPr lang="en-US" altLang="zh-CN"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9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2057400" y="2381250"/>
          <a:ext cx="913210" cy="369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85" name="Equation" r:id="rId3" imgW="533160" imgH="215640" progId="Equation.3">
                  <p:embed/>
                </p:oleObj>
              </mc:Choice>
              <mc:Fallback>
                <p:oleObj name="Equation" r:id="rId3" imgW="53316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381250"/>
                        <a:ext cx="913210" cy="3690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2057400" y="2999740"/>
          <a:ext cx="1767840" cy="467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86" name="Equation" r:id="rId5" imgW="723600" imgH="228600" progId="Equation.3">
                  <p:embed/>
                </p:oleObj>
              </mc:Choice>
              <mc:Fallback>
                <p:oleObj name="Equation" r:id="rId5" imgW="7236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999740"/>
                        <a:ext cx="1767840" cy="467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AutoShape 4"/>
          <p:cNvSpPr>
            <a:spLocks noChangeArrowheads="1"/>
          </p:cNvSpPr>
          <p:nvPr/>
        </p:nvSpPr>
        <p:spPr bwMode="auto">
          <a:xfrm>
            <a:off x="2114550" y="3943350"/>
            <a:ext cx="2400300" cy="457200"/>
          </a:xfrm>
          <a:prstGeom prst="wedgeRectCallout">
            <a:avLst>
              <a:gd name="adj1" fmla="val 843"/>
              <a:gd name="adj2" fmla="val -149481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zh-CN" sz="2400" b="1">
                <a:solidFill>
                  <a:srgbClr val="000000"/>
                </a:solidFill>
                <a:latin typeface="Times New Roman" pitchFamily="18" charset="0"/>
              </a:rPr>
              <a:t>孤立导体球电容</a:t>
            </a:r>
            <a:endParaRPr lang="zh-CN" alt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41988" name="Object 44"/>
          <p:cNvGraphicFramePr>
            <a:graphicFrameLocks noChangeAspect="1"/>
          </p:cNvGraphicFramePr>
          <p:nvPr/>
        </p:nvGraphicFramePr>
        <p:xfrm>
          <a:off x="2057400" y="505540"/>
          <a:ext cx="2400300" cy="808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87" name="Equation" r:id="rId7" imgW="1282680" imgH="431640" progId="Equation.3">
                  <p:embed/>
                </p:oleObj>
              </mc:Choice>
              <mc:Fallback>
                <p:oleObj name="Equation" r:id="rId7" imgW="1282680" imgH="43164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05540"/>
                        <a:ext cx="2400300" cy="8084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7" name="Object 45"/>
          <p:cNvGraphicFramePr>
            <a:graphicFrameLocks noChangeAspect="1"/>
          </p:cNvGraphicFramePr>
          <p:nvPr/>
        </p:nvGraphicFramePr>
        <p:xfrm>
          <a:off x="2069307" y="1413511"/>
          <a:ext cx="2655094" cy="813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88" name="Equation" r:id="rId9" imgW="1409400" imgH="431640" progId="Equation.3">
                  <p:embed/>
                </p:oleObj>
              </mc:Choice>
              <mc:Fallback>
                <p:oleObj name="Equation" r:id="rId9" imgW="1409400" imgH="43164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9307" y="1413511"/>
                        <a:ext cx="2655094" cy="8131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002" name="Group 77"/>
          <p:cNvGrpSpPr>
            <a:grpSpLocks/>
          </p:cNvGrpSpPr>
          <p:nvPr/>
        </p:nvGrpSpPr>
        <p:grpSpPr bwMode="auto">
          <a:xfrm>
            <a:off x="5715000" y="1600200"/>
            <a:ext cx="2628900" cy="2514600"/>
            <a:chOff x="3216" y="1680"/>
            <a:chExt cx="2208" cy="2112"/>
          </a:xfrm>
        </p:grpSpPr>
        <p:sp>
          <p:nvSpPr>
            <p:cNvPr id="42004" name="Rectangle 46"/>
            <p:cNvSpPr>
              <a:spLocks noChangeArrowheads="1"/>
            </p:cNvSpPr>
            <p:nvPr/>
          </p:nvSpPr>
          <p:spPr bwMode="auto">
            <a:xfrm>
              <a:off x="3216" y="1680"/>
              <a:ext cx="2208" cy="21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5" name="Oval 47"/>
            <p:cNvSpPr>
              <a:spLocks noChangeArrowheads="1"/>
            </p:cNvSpPr>
            <p:nvPr/>
          </p:nvSpPr>
          <p:spPr bwMode="auto">
            <a:xfrm>
              <a:off x="3456" y="1824"/>
              <a:ext cx="1824" cy="1824"/>
            </a:xfrm>
            <a:prstGeom prst="ellips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6" name="Oval 48"/>
            <p:cNvSpPr>
              <a:spLocks noChangeArrowheads="1"/>
            </p:cNvSpPr>
            <p:nvPr/>
          </p:nvSpPr>
          <p:spPr bwMode="auto">
            <a:xfrm>
              <a:off x="3936" y="2304"/>
              <a:ext cx="912" cy="912"/>
            </a:xfrm>
            <a:prstGeom prst="ellips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7" name="AutoShape 49" descr="浅色上对角线"/>
            <p:cNvSpPr>
              <a:spLocks noChangeArrowheads="1"/>
            </p:cNvSpPr>
            <p:nvPr/>
          </p:nvSpPr>
          <p:spPr bwMode="auto">
            <a:xfrm>
              <a:off x="3913" y="2281"/>
              <a:ext cx="960" cy="960"/>
            </a:xfrm>
            <a:custGeom>
              <a:avLst/>
              <a:gdLst>
                <a:gd name="T0" fmla="*/ 21 w 21600"/>
                <a:gd name="T1" fmla="*/ 0 h 21600"/>
                <a:gd name="T2" fmla="*/ 6 w 21600"/>
                <a:gd name="T3" fmla="*/ 6 h 21600"/>
                <a:gd name="T4" fmla="*/ 0 w 21600"/>
                <a:gd name="T5" fmla="*/ 21 h 21600"/>
                <a:gd name="T6" fmla="*/ 6 w 21600"/>
                <a:gd name="T7" fmla="*/ 36 h 21600"/>
                <a:gd name="T8" fmla="*/ 21 w 21600"/>
                <a:gd name="T9" fmla="*/ 43 h 21600"/>
                <a:gd name="T10" fmla="*/ 36 w 21600"/>
                <a:gd name="T11" fmla="*/ 36 h 21600"/>
                <a:gd name="T12" fmla="*/ 43 w 21600"/>
                <a:gd name="T13" fmla="*/ 21 h 21600"/>
                <a:gd name="T14" fmla="*/ 36 w 21600"/>
                <a:gd name="T15" fmla="*/ 6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73 w 21600"/>
                <a:gd name="T25" fmla="*/ 3173 h 21600"/>
                <a:gd name="T26" fmla="*/ 18428 w 21600"/>
                <a:gd name="T27" fmla="*/ 1842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775" y="10800"/>
                  </a:moveTo>
                  <a:cubicBezTo>
                    <a:pt x="775" y="16337"/>
                    <a:pt x="5263" y="20825"/>
                    <a:pt x="10800" y="20825"/>
                  </a:cubicBezTo>
                  <a:cubicBezTo>
                    <a:pt x="16337" y="20825"/>
                    <a:pt x="20825" y="16337"/>
                    <a:pt x="20825" y="10800"/>
                  </a:cubicBezTo>
                  <a:cubicBezTo>
                    <a:pt x="20825" y="5263"/>
                    <a:pt x="16337" y="775"/>
                    <a:pt x="10800" y="775"/>
                  </a:cubicBezTo>
                  <a:cubicBezTo>
                    <a:pt x="5263" y="775"/>
                    <a:pt x="775" y="5263"/>
                    <a:pt x="775" y="10800"/>
                  </a:cubicBezTo>
                  <a:close/>
                </a:path>
              </a:pathLst>
            </a:custGeom>
            <a:pattFill prst="ltUpDiag">
              <a:fgClr>
                <a:srgbClr val="5F5F5F"/>
              </a:fgClr>
              <a:bgClr>
                <a:srgbClr val="DDDDDD"/>
              </a:bgClr>
            </a:pattFill>
            <a:ln w="12700">
              <a:solidFill>
                <a:schemeClr val="tx1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8" name="Line 50"/>
            <p:cNvSpPr>
              <a:spLocks noChangeShapeType="1"/>
            </p:cNvSpPr>
            <p:nvPr/>
          </p:nvSpPr>
          <p:spPr bwMode="auto">
            <a:xfrm flipV="1">
              <a:off x="4367" y="2736"/>
              <a:ext cx="4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41990" name="Object 51"/>
            <p:cNvGraphicFramePr>
              <a:graphicFrameLocks noChangeAspect="1"/>
            </p:cNvGraphicFramePr>
            <p:nvPr/>
          </p:nvGraphicFramePr>
          <p:xfrm>
            <a:off x="4416" y="2400"/>
            <a:ext cx="27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689" name="Equation" r:id="rId11" imgW="177480" imgH="215640" progId="Equation.3">
                    <p:embed/>
                  </p:oleObj>
                </mc:Choice>
                <mc:Fallback>
                  <p:oleObj name="Equation" r:id="rId11" imgW="177480" imgH="21564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400"/>
                          <a:ext cx="27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09" name="Line 52"/>
            <p:cNvSpPr>
              <a:spLocks noChangeShapeType="1"/>
            </p:cNvSpPr>
            <p:nvPr/>
          </p:nvSpPr>
          <p:spPr bwMode="auto">
            <a:xfrm flipH="1">
              <a:off x="3552" y="2736"/>
              <a:ext cx="816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41991" name="Object 53"/>
            <p:cNvGraphicFramePr>
              <a:graphicFrameLocks noChangeAspect="1"/>
            </p:cNvGraphicFramePr>
            <p:nvPr/>
          </p:nvGraphicFramePr>
          <p:xfrm>
            <a:off x="3264" y="3120"/>
            <a:ext cx="29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690" name="Equation" r:id="rId13" imgW="190440" imgH="215640" progId="Equation.3">
                    <p:embed/>
                  </p:oleObj>
                </mc:Choice>
                <mc:Fallback>
                  <p:oleObj name="Equation" r:id="rId13" imgW="190440" imgH="215640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3120"/>
                          <a:ext cx="296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010" name="Group 54"/>
            <p:cNvGrpSpPr>
              <a:grpSpLocks/>
            </p:cNvGrpSpPr>
            <p:nvPr/>
          </p:nvGrpSpPr>
          <p:grpSpPr bwMode="auto">
            <a:xfrm>
              <a:off x="3696" y="2064"/>
              <a:ext cx="1392" cy="1392"/>
              <a:chOff x="3696" y="2064"/>
              <a:chExt cx="1392" cy="1392"/>
            </a:xfrm>
          </p:grpSpPr>
          <p:sp>
            <p:nvSpPr>
              <p:cNvPr id="42022" name="Oval 55"/>
              <p:cNvSpPr>
                <a:spLocks noChangeArrowheads="1"/>
              </p:cNvSpPr>
              <p:nvPr/>
            </p:nvSpPr>
            <p:spPr bwMode="auto">
              <a:xfrm>
                <a:off x="3696" y="2064"/>
                <a:ext cx="1392" cy="1392"/>
              </a:xfrm>
              <a:prstGeom prst="ellipse">
                <a:avLst/>
              </a:prstGeom>
              <a:noFill/>
              <a:ln w="28575">
                <a:solidFill>
                  <a:srgbClr val="009900"/>
                </a:solidFill>
                <a:prstDash val="dash"/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23" name="Line 56"/>
              <p:cNvSpPr>
                <a:spLocks noChangeShapeType="1"/>
              </p:cNvSpPr>
              <p:nvPr/>
            </p:nvSpPr>
            <p:spPr bwMode="auto">
              <a:xfrm>
                <a:off x="4368" y="2736"/>
                <a:ext cx="288" cy="67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stealth" w="lg" len="lg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42000" name="Object 57"/>
              <p:cNvGraphicFramePr>
                <a:graphicFrameLocks noChangeAspect="1"/>
              </p:cNvGraphicFramePr>
              <p:nvPr/>
            </p:nvGraphicFramePr>
            <p:xfrm>
              <a:off x="4224" y="2880"/>
              <a:ext cx="21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691" name="Equation" r:id="rId15" imgW="114120" imgH="126720" progId="Equation.3">
                      <p:embed/>
                    </p:oleObj>
                  </mc:Choice>
                  <mc:Fallback>
                    <p:oleObj name="Equation" r:id="rId15" imgW="114120" imgH="126720" progId="Equation.3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2880"/>
                            <a:ext cx="216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2011" name="AutoShape 58" descr="浅色上对角线"/>
            <p:cNvSpPr>
              <a:spLocks noChangeArrowheads="1"/>
            </p:cNvSpPr>
            <p:nvPr/>
          </p:nvSpPr>
          <p:spPr bwMode="auto">
            <a:xfrm>
              <a:off x="3431" y="1798"/>
              <a:ext cx="1872" cy="1872"/>
            </a:xfrm>
            <a:custGeom>
              <a:avLst/>
              <a:gdLst>
                <a:gd name="T0" fmla="*/ 81 w 21600"/>
                <a:gd name="T1" fmla="*/ 0 h 21600"/>
                <a:gd name="T2" fmla="*/ 24 w 21600"/>
                <a:gd name="T3" fmla="*/ 24 h 21600"/>
                <a:gd name="T4" fmla="*/ 0 w 21600"/>
                <a:gd name="T5" fmla="*/ 81 h 21600"/>
                <a:gd name="T6" fmla="*/ 24 w 21600"/>
                <a:gd name="T7" fmla="*/ 138 h 21600"/>
                <a:gd name="T8" fmla="*/ 81 w 21600"/>
                <a:gd name="T9" fmla="*/ 162 h 21600"/>
                <a:gd name="T10" fmla="*/ 138 w 21600"/>
                <a:gd name="T11" fmla="*/ 138 h 21600"/>
                <a:gd name="T12" fmla="*/ 162 w 21600"/>
                <a:gd name="T13" fmla="*/ 81 h 21600"/>
                <a:gd name="T14" fmla="*/ 138 w 21600"/>
                <a:gd name="T15" fmla="*/ 24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2 h 21600"/>
                <a:gd name="T26" fmla="*/ 18438 w 21600"/>
                <a:gd name="T27" fmla="*/ 1843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646" y="10800"/>
                  </a:moveTo>
                  <a:cubicBezTo>
                    <a:pt x="646" y="16408"/>
                    <a:pt x="5192" y="20954"/>
                    <a:pt x="10800" y="20954"/>
                  </a:cubicBezTo>
                  <a:cubicBezTo>
                    <a:pt x="16408" y="20954"/>
                    <a:pt x="20954" y="16408"/>
                    <a:pt x="20954" y="10800"/>
                  </a:cubicBezTo>
                  <a:cubicBezTo>
                    <a:pt x="20954" y="5192"/>
                    <a:pt x="16408" y="646"/>
                    <a:pt x="10800" y="646"/>
                  </a:cubicBezTo>
                  <a:cubicBezTo>
                    <a:pt x="5192" y="646"/>
                    <a:pt x="646" y="5192"/>
                    <a:pt x="646" y="10800"/>
                  </a:cubicBezTo>
                  <a:close/>
                </a:path>
              </a:pathLst>
            </a:custGeom>
            <a:pattFill prst="ltUpDiag">
              <a:fgClr>
                <a:srgbClr val="808080"/>
              </a:fgClr>
              <a:bgClr>
                <a:srgbClr val="DDDDDD"/>
              </a:bgClr>
            </a:pattFill>
            <a:ln w="12700">
              <a:solidFill>
                <a:schemeClr val="tx1"/>
              </a:solidFill>
              <a:round/>
              <a:headEnd/>
              <a:tailEnd type="non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2012" name="Group 59"/>
            <p:cNvGrpSpPr>
              <a:grpSpLocks/>
            </p:cNvGrpSpPr>
            <p:nvPr/>
          </p:nvGrpSpPr>
          <p:grpSpPr bwMode="auto">
            <a:xfrm>
              <a:off x="3480" y="1824"/>
              <a:ext cx="1752" cy="1813"/>
              <a:chOff x="3480" y="1824"/>
              <a:chExt cx="1752" cy="1813"/>
            </a:xfrm>
          </p:grpSpPr>
          <p:grpSp>
            <p:nvGrpSpPr>
              <p:cNvPr id="42013" name="Group 60"/>
              <p:cNvGrpSpPr>
                <a:grpSpLocks/>
              </p:cNvGrpSpPr>
              <p:nvPr/>
            </p:nvGrpSpPr>
            <p:grpSpPr bwMode="auto">
              <a:xfrm>
                <a:off x="3688" y="2062"/>
                <a:ext cx="1488" cy="1386"/>
                <a:chOff x="3840" y="1968"/>
                <a:chExt cx="1440" cy="1338"/>
              </a:xfrm>
            </p:grpSpPr>
            <p:sp>
              <p:nvSpPr>
                <p:cNvPr id="42014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4368" y="3044"/>
                  <a:ext cx="336" cy="2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lg"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500" b="1">
                      <a:solidFill>
                        <a:srgbClr val="FF0000"/>
                      </a:solidFill>
                      <a:latin typeface="Times New Roman" pitchFamily="18" charset="0"/>
                    </a:rPr>
                    <a:t>＋</a:t>
                  </a:r>
                </a:p>
              </p:txBody>
            </p:sp>
            <p:sp>
              <p:nvSpPr>
                <p:cNvPr id="42015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4800" y="2832"/>
                  <a:ext cx="336" cy="2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lg"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500" b="1">
                      <a:solidFill>
                        <a:srgbClr val="FF0000"/>
                      </a:solidFill>
                      <a:latin typeface="Times New Roman" pitchFamily="18" charset="0"/>
                    </a:rPr>
                    <a:t>＋</a:t>
                  </a:r>
                </a:p>
              </p:txBody>
            </p:sp>
            <p:sp>
              <p:nvSpPr>
                <p:cNvPr id="42016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3984" y="2852"/>
                  <a:ext cx="336" cy="2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lg"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500" b="1">
                      <a:solidFill>
                        <a:srgbClr val="FF0000"/>
                      </a:solidFill>
                      <a:latin typeface="Times New Roman" pitchFamily="18" charset="0"/>
                    </a:rPr>
                    <a:t>＋</a:t>
                  </a:r>
                </a:p>
              </p:txBody>
            </p:sp>
            <p:sp>
              <p:nvSpPr>
                <p:cNvPr id="42017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3840" y="2507"/>
                  <a:ext cx="336" cy="2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lg"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500" b="1">
                      <a:solidFill>
                        <a:srgbClr val="FF0000"/>
                      </a:solidFill>
                      <a:latin typeface="Times New Roman" pitchFamily="18" charset="0"/>
                    </a:rPr>
                    <a:t>＋</a:t>
                  </a:r>
                </a:p>
              </p:txBody>
            </p:sp>
            <p:sp>
              <p:nvSpPr>
                <p:cNvPr id="42018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3984" y="2171"/>
                  <a:ext cx="336" cy="2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lg"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500" b="1">
                      <a:solidFill>
                        <a:srgbClr val="FF0000"/>
                      </a:solidFill>
                      <a:latin typeface="Times New Roman" pitchFamily="18" charset="0"/>
                    </a:rPr>
                    <a:t>＋</a:t>
                  </a:r>
                </a:p>
              </p:txBody>
            </p:sp>
            <p:sp>
              <p:nvSpPr>
                <p:cNvPr id="42019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368" y="1968"/>
                  <a:ext cx="336" cy="2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lg"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500" b="1">
                      <a:solidFill>
                        <a:srgbClr val="FF0000"/>
                      </a:solidFill>
                      <a:latin typeface="Times New Roman" pitchFamily="18" charset="0"/>
                    </a:rPr>
                    <a:t>＋</a:t>
                  </a:r>
                </a:p>
              </p:txBody>
            </p:sp>
            <p:sp>
              <p:nvSpPr>
                <p:cNvPr id="42020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800" y="2180"/>
                  <a:ext cx="336" cy="2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lg"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500" b="1">
                      <a:solidFill>
                        <a:srgbClr val="FF0000"/>
                      </a:solidFill>
                      <a:latin typeface="Times New Roman" pitchFamily="18" charset="0"/>
                    </a:rPr>
                    <a:t>＋</a:t>
                  </a:r>
                </a:p>
              </p:txBody>
            </p:sp>
            <p:sp>
              <p:nvSpPr>
                <p:cNvPr id="4202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944" y="2507"/>
                  <a:ext cx="336" cy="2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 type="none" w="sm" len="lg"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500" b="1">
                      <a:solidFill>
                        <a:srgbClr val="FF0000"/>
                      </a:solidFill>
                      <a:latin typeface="Times New Roman" pitchFamily="18" charset="0"/>
                    </a:rPr>
                    <a:t>＋</a:t>
                  </a:r>
                </a:p>
              </p:txBody>
            </p:sp>
          </p:grpSp>
          <p:graphicFrame>
            <p:nvGraphicFramePr>
              <p:cNvPr id="41992" name="Object 69"/>
              <p:cNvGraphicFramePr>
                <a:graphicFrameLocks/>
              </p:cNvGraphicFramePr>
              <p:nvPr/>
            </p:nvGraphicFramePr>
            <p:xfrm>
              <a:off x="4288" y="1824"/>
              <a:ext cx="144" cy="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692" name="Equation" r:id="rId17" imgW="126720" imgH="75960" progId="Equation.3">
                      <p:embed/>
                    </p:oleObj>
                  </mc:Choice>
                  <mc:Fallback>
                    <p:oleObj name="Equation" r:id="rId17" imgW="126720" imgH="75960" progId="Equation.3">
                      <p:embed/>
                      <p:pic>
                        <p:nvPicPr>
                          <p:cNvPr id="0" name="Object 6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8" y="1824"/>
                            <a:ext cx="144" cy="1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993" name="Object 70"/>
              <p:cNvGraphicFramePr>
                <a:graphicFrameLocks/>
              </p:cNvGraphicFramePr>
              <p:nvPr/>
            </p:nvGraphicFramePr>
            <p:xfrm>
              <a:off x="5088" y="2688"/>
              <a:ext cx="144" cy="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693" name="Equation" r:id="rId19" imgW="126720" imgH="75960" progId="Equation.3">
                      <p:embed/>
                    </p:oleObj>
                  </mc:Choice>
                  <mc:Fallback>
                    <p:oleObj name="Equation" r:id="rId19" imgW="126720" imgH="75960" progId="Equation.3">
                      <p:embed/>
                      <p:pic>
                        <p:nvPicPr>
                          <p:cNvPr id="0" name="Object 70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2688"/>
                            <a:ext cx="144" cy="1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994" name="Object 71"/>
              <p:cNvGraphicFramePr>
                <a:graphicFrameLocks/>
              </p:cNvGraphicFramePr>
              <p:nvPr/>
            </p:nvGraphicFramePr>
            <p:xfrm>
              <a:off x="3480" y="2669"/>
              <a:ext cx="168" cy="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694" name="Equation" r:id="rId21" imgW="126720" imgH="75960" progId="Equation.3">
                      <p:embed/>
                    </p:oleObj>
                  </mc:Choice>
                  <mc:Fallback>
                    <p:oleObj name="Equation" r:id="rId21" imgW="126720" imgH="75960" progId="Equation.3">
                      <p:embed/>
                      <p:pic>
                        <p:nvPicPr>
                          <p:cNvPr id="0" name="Object 7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80" y="2669"/>
                            <a:ext cx="168" cy="1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995" name="Object 72"/>
              <p:cNvGraphicFramePr>
                <a:graphicFrameLocks/>
              </p:cNvGraphicFramePr>
              <p:nvPr/>
            </p:nvGraphicFramePr>
            <p:xfrm>
              <a:off x="3648" y="2141"/>
              <a:ext cx="144" cy="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695" name="Equation" r:id="rId23" imgW="126720" imgH="75960" progId="Equation.3">
                      <p:embed/>
                    </p:oleObj>
                  </mc:Choice>
                  <mc:Fallback>
                    <p:oleObj name="Equation" r:id="rId23" imgW="126720" imgH="75960" progId="Equation.3">
                      <p:embed/>
                      <p:pic>
                        <p:nvPicPr>
                          <p:cNvPr id="0" name="Object 7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2141"/>
                            <a:ext cx="144" cy="1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996" name="Object 73"/>
              <p:cNvGraphicFramePr>
                <a:graphicFrameLocks/>
              </p:cNvGraphicFramePr>
              <p:nvPr/>
            </p:nvGraphicFramePr>
            <p:xfrm>
              <a:off x="3696" y="3216"/>
              <a:ext cx="168" cy="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696" name="Equation" r:id="rId25" imgW="126720" imgH="75960" progId="Equation.3">
                      <p:embed/>
                    </p:oleObj>
                  </mc:Choice>
                  <mc:Fallback>
                    <p:oleObj name="Equation" r:id="rId25" imgW="126720" imgH="75960" progId="Equation.3">
                      <p:embed/>
                      <p:pic>
                        <p:nvPicPr>
                          <p:cNvPr id="0" name="Object 73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96" y="3216"/>
                            <a:ext cx="168" cy="1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997" name="Object 74"/>
              <p:cNvGraphicFramePr>
                <a:graphicFrameLocks/>
              </p:cNvGraphicFramePr>
              <p:nvPr/>
            </p:nvGraphicFramePr>
            <p:xfrm>
              <a:off x="4944" y="3168"/>
              <a:ext cx="144" cy="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697" name="Equation" r:id="rId27" imgW="126720" imgH="75960" progId="Equation.3">
                      <p:embed/>
                    </p:oleObj>
                  </mc:Choice>
                  <mc:Fallback>
                    <p:oleObj name="Equation" r:id="rId27" imgW="126720" imgH="75960" progId="Equation.3">
                      <p:embed/>
                      <p:pic>
                        <p:nvPicPr>
                          <p:cNvPr id="0" name="Object 74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4" y="3168"/>
                            <a:ext cx="144" cy="1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998" name="Object 75"/>
              <p:cNvGraphicFramePr>
                <a:graphicFrameLocks/>
              </p:cNvGraphicFramePr>
              <p:nvPr/>
            </p:nvGraphicFramePr>
            <p:xfrm>
              <a:off x="4296" y="3456"/>
              <a:ext cx="144" cy="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698" name="Equation" r:id="rId29" imgW="126720" imgH="75960" progId="Equation.3">
                      <p:embed/>
                    </p:oleObj>
                  </mc:Choice>
                  <mc:Fallback>
                    <p:oleObj name="Equation" r:id="rId29" imgW="126720" imgH="75960" progId="Equation.3">
                      <p:embed/>
                      <p:pic>
                        <p:nvPicPr>
                          <p:cNvPr id="0" name="Object 75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96" y="3456"/>
                            <a:ext cx="144" cy="1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999" name="Object 76"/>
              <p:cNvGraphicFramePr>
                <a:graphicFrameLocks/>
              </p:cNvGraphicFramePr>
              <p:nvPr/>
            </p:nvGraphicFramePr>
            <p:xfrm>
              <a:off x="4944" y="2160"/>
              <a:ext cx="144" cy="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699" name="Equation" r:id="rId31" imgW="126720" imgH="75960" progId="Equation.3">
                      <p:embed/>
                    </p:oleObj>
                  </mc:Choice>
                  <mc:Fallback>
                    <p:oleObj name="Equation" r:id="rId31" imgW="126720" imgH="75960" progId="Equation.3">
                      <p:embed/>
                      <p:pic>
                        <p:nvPicPr>
                          <p:cNvPr id="0" name="Object 7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4" y="2160"/>
                            <a:ext cx="144" cy="18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2025" name="灯片编号占位符 1"/>
          <p:cNvSpPr txBox="1">
            <a:spLocks noGrp="1" noChangeArrowheads="1"/>
          </p:cNvSpPr>
          <p:nvPr/>
        </p:nvSpPr>
        <p:spPr bwMode="auto">
          <a:xfrm>
            <a:off x="7555706" y="4893469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1BFC84E7-07C8-4E17-9392-50D8BB5A9553}" type="slidenum">
              <a:rPr lang="zh-CN" altLang="en-US" sz="1050" b="1">
                <a:latin typeface="Calibri" pitchFamily="34" charset="0"/>
              </a:rPr>
              <a:pPr algn="r"/>
              <a:t>23</a:t>
            </a:fld>
            <a:endParaRPr lang="en-US" altLang="zh-CN"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49540" y="4836466"/>
            <a:ext cx="1428750" cy="342900"/>
          </a:xfrm>
        </p:spPr>
        <p:txBody>
          <a:bodyPr/>
          <a:lstStyle/>
          <a:p>
            <a:fld id="{2AE28557-D797-4A00-9A3C-396E8C1CCD3B}" type="slidenum">
              <a:rPr lang="en-US" altLang="zh-CN">
                <a:solidFill>
                  <a:srgbClr val="000066"/>
                </a:solidFill>
              </a:rPr>
              <a:pPr/>
              <a:t>24</a:t>
            </a:fld>
            <a:endParaRPr lang="en-US" altLang="zh-CN" dirty="0">
              <a:solidFill>
                <a:srgbClr val="000066"/>
              </a:solidFill>
            </a:endParaRPr>
          </a:p>
        </p:txBody>
      </p:sp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1163746" y="204406"/>
            <a:ext cx="368855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三、电容器的串联和并联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302544" y="634142"/>
            <a:ext cx="616777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8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1.   </a:t>
            </a:r>
            <a:r>
              <a:rPr lang="zh-CN" altLang="en-US" sz="2100" b="1" dirty="0">
                <a:solidFill>
                  <a:srgbClr val="800000"/>
                </a:solidFill>
                <a:latin typeface="Times New Roman" pitchFamily="18" charset="0"/>
                <a:ea typeface="宋体" charset="-122"/>
              </a:rPr>
              <a:t>并联电容器的电容   </a:t>
            </a:r>
            <a:r>
              <a:rPr lang="en-US" altLang="zh-CN" sz="21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  <a:sym typeface="Wingdings" panose="05000000000000000000" pitchFamily="2" charset="2"/>
              </a:rPr>
              <a:t>(</a:t>
            </a:r>
            <a:r>
              <a:rPr lang="zh-CN" altLang="en-US" sz="21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  <a:sym typeface="Wingdings" panose="05000000000000000000" pitchFamily="2" charset="2"/>
              </a:rPr>
              <a:t>电压相等，电量相加</a:t>
            </a:r>
            <a:r>
              <a:rPr lang="en-US" altLang="zh-CN" sz="21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  <a:sym typeface="Wingdings" panose="05000000000000000000" pitchFamily="2" charset="2"/>
              </a:rPr>
              <a:t>)</a:t>
            </a:r>
            <a:endParaRPr lang="zh-CN" altLang="en-US" sz="2100" b="1" dirty="0">
              <a:solidFill>
                <a:srgbClr val="FF0000"/>
              </a:solidFill>
              <a:latin typeface="Times New Roman" pitchFamily="18" charset="0"/>
              <a:ea typeface="宋体" charset="-122"/>
            </a:endParaRPr>
          </a:p>
        </p:txBody>
      </p:sp>
      <p:graphicFrame>
        <p:nvGraphicFramePr>
          <p:cNvPr id="696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496784"/>
              </p:ext>
            </p:extLst>
          </p:nvPr>
        </p:nvGraphicFramePr>
        <p:xfrm>
          <a:off x="1728845" y="4155048"/>
          <a:ext cx="3591000" cy="434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66" name="Equation" r:id="rId3" imgW="2082600" imgH="228600" progId="Equation.DSMT4">
                  <p:embed/>
                </p:oleObj>
              </mc:Choice>
              <mc:Fallback>
                <p:oleObj name="Equation" r:id="rId3" imgW="208260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845" y="4155048"/>
                        <a:ext cx="3591000" cy="434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940034" y="1005448"/>
            <a:ext cx="1955006" cy="1642118"/>
            <a:chOff x="786" y="899"/>
            <a:chExt cx="1787" cy="1501"/>
          </a:xfrm>
        </p:grpSpPr>
        <p:graphicFrame>
          <p:nvGraphicFramePr>
            <p:cNvPr id="6964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2410614"/>
                </p:ext>
              </p:extLst>
            </p:nvPr>
          </p:nvGraphicFramePr>
          <p:xfrm>
            <a:off x="1783" y="899"/>
            <a:ext cx="192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67" name="公式" r:id="rId5" imgW="177480" imgH="215640" progId="Equation.3">
                    <p:embed/>
                  </p:oleObj>
                </mc:Choice>
                <mc:Fallback>
                  <p:oleObj name="公式" r:id="rId5" imgW="177480" imgH="21564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" y="899"/>
                          <a:ext cx="192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41" name="Oval 9"/>
            <p:cNvSpPr>
              <a:spLocks noChangeArrowheads="1"/>
            </p:cNvSpPr>
            <p:nvPr/>
          </p:nvSpPr>
          <p:spPr bwMode="auto">
            <a:xfrm>
              <a:off x="2428" y="1724"/>
              <a:ext cx="65" cy="6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42" name="Oval 10"/>
            <p:cNvSpPr>
              <a:spLocks noChangeArrowheads="1"/>
            </p:cNvSpPr>
            <p:nvPr/>
          </p:nvSpPr>
          <p:spPr bwMode="auto">
            <a:xfrm>
              <a:off x="826" y="1724"/>
              <a:ext cx="65" cy="6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43" name="Line 11"/>
            <p:cNvSpPr>
              <a:spLocks noChangeShapeType="1"/>
            </p:cNvSpPr>
            <p:nvPr/>
          </p:nvSpPr>
          <p:spPr bwMode="auto">
            <a:xfrm>
              <a:off x="1627" y="1625"/>
              <a:ext cx="0" cy="239"/>
            </a:xfrm>
            <a:prstGeom prst="line">
              <a:avLst/>
            </a:prstGeom>
            <a:noFill/>
            <a:ln w="825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44" name="Line 12"/>
            <p:cNvSpPr>
              <a:spLocks noChangeShapeType="1"/>
            </p:cNvSpPr>
            <p:nvPr/>
          </p:nvSpPr>
          <p:spPr bwMode="auto">
            <a:xfrm>
              <a:off x="1699" y="1625"/>
              <a:ext cx="0" cy="239"/>
            </a:xfrm>
            <a:prstGeom prst="line">
              <a:avLst/>
            </a:prstGeom>
            <a:noFill/>
            <a:ln w="825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45" name="Line 13"/>
            <p:cNvSpPr>
              <a:spLocks noChangeShapeType="1"/>
            </p:cNvSpPr>
            <p:nvPr/>
          </p:nvSpPr>
          <p:spPr bwMode="auto">
            <a:xfrm>
              <a:off x="1627" y="1089"/>
              <a:ext cx="0" cy="239"/>
            </a:xfrm>
            <a:prstGeom prst="line">
              <a:avLst/>
            </a:prstGeom>
            <a:noFill/>
            <a:ln w="825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46" name="Line 14"/>
            <p:cNvSpPr>
              <a:spLocks noChangeShapeType="1"/>
            </p:cNvSpPr>
            <p:nvPr/>
          </p:nvSpPr>
          <p:spPr bwMode="auto">
            <a:xfrm>
              <a:off x="1699" y="1089"/>
              <a:ext cx="0" cy="239"/>
            </a:xfrm>
            <a:prstGeom prst="line">
              <a:avLst/>
            </a:prstGeom>
            <a:noFill/>
            <a:ln w="825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47" name="Line 15"/>
            <p:cNvSpPr>
              <a:spLocks noChangeShapeType="1"/>
            </p:cNvSpPr>
            <p:nvPr/>
          </p:nvSpPr>
          <p:spPr bwMode="auto">
            <a:xfrm>
              <a:off x="1710" y="1203"/>
              <a:ext cx="5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69648" name="Object 16"/>
            <p:cNvGraphicFramePr>
              <a:graphicFrameLocks noChangeAspect="1"/>
            </p:cNvGraphicFramePr>
            <p:nvPr/>
          </p:nvGraphicFramePr>
          <p:xfrm>
            <a:off x="1728" y="1412"/>
            <a:ext cx="236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68" name="公式" r:id="rId7" imgW="190440" imgH="215640" progId="Equation.3">
                    <p:embed/>
                  </p:oleObj>
                </mc:Choice>
                <mc:Fallback>
                  <p:oleObj name="公式" r:id="rId7" imgW="190440" imgH="21564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412"/>
                          <a:ext cx="236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49" name="Line 17"/>
            <p:cNvSpPr>
              <a:spLocks noChangeShapeType="1"/>
            </p:cNvSpPr>
            <p:nvPr/>
          </p:nvSpPr>
          <p:spPr bwMode="auto">
            <a:xfrm>
              <a:off x="1627" y="2161"/>
              <a:ext cx="0" cy="239"/>
            </a:xfrm>
            <a:prstGeom prst="line">
              <a:avLst/>
            </a:prstGeom>
            <a:noFill/>
            <a:ln w="825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50" name="Line 18"/>
            <p:cNvSpPr>
              <a:spLocks noChangeShapeType="1"/>
            </p:cNvSpPr>
            <p:nvPr/>
          </p:nvSpPr>
          <p:spPr bwMode="auto">
            <a:xfrm>
              <a:off x="1699" y="2161"/>
              <a:ext cx="0" cy="239"/>
            </a:xfrm>
            <a:prstGeom prst="line">
              <a:avLst/>
            </a:prstGeom>
            <a:noFill/>
            <a:ln w="825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51" name="Line 19"/>
            <p:cNvSpPr>
              <a:spLocks noChangeShapeType="1"/>
            </p:cNvSpPr>
            <p:nvPr/>
          </p:nvSpPr>
          <p:spPr bwMode="auto">
            <a:xfrm>
              <a:off x="1716" y="1754"/>
              <a:ext cx="5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52" name="Line 20"/>
            <p:cNvSpPr>
              <a:spLocks noChangeShapeType="1"/>
            </p:cNvSpPr>
            <p:nvPr/>
          </p:nvSpPr>
          <p:spPr bwMode="auto">
            <a:xfrm>
              <a:off x="1707" y="2273"/>
              <a:ext cx="5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53" name="Line 21"/>
            <p:cNvSpPr>
              <a:spLocks noChangeShapeType="1"/>
            </p:cNvSpPr>
            <p:nvPr/>
          </p:nvSpPr>
          <p:spPr bwMode="auto">
            <a:xfrm>
              <a:off x="1108" y="1203"/>
              <a:ext cx="5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54" name="Line 22"/>
            <p:cNvSpPr>
              <a:spLocks noChangeShapeType="1"/>
            </p:cNvSpPr>
            <p:nvPr/>
          </p:nvSpPr>
          <p:spPr bwMode="auto">
            <a:xfrm>
              <a:off x="1108" y="1754"/>
              <a:ext cx="5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55" name="Line 23"/>
            <p:cNvSpPr>
              <a:spLocks noChangeShapeType="1"/>
            </p:cNvSpPr>
            <p:nvPr/>
          </p:nvSpPr>
          <p:spPr bwMode="auto">
            <a:xfrm>
              <a:off x="1109" y="2273"/>
              <a:ext cx="5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56" name="Line 24"/>
            <p:cNvSpPr>
              <a:spLocks noChangeShapeType="1"/>
            </p:cNvSpPr>
            <p:nvPr/>
          </p:nvSpPr>
          <p:spPr bwMode="auto">
            <a:xfrm>
              <a:off x="1108" y="1202"/>
              <a:ext cx="0" cy="10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57" name="Line 25"/>
            <p:cNvSpPr>
              <a:spLocks noChangeShapeType="1"/>
            </p:cNvSpPr>
            <p:nvPr/>
          </p:nvSpPr>
          <p:spPr bwMode="auto">
            <a:xfrm>
              <a:off x="2220" y="1203"/>
              <a:ext cx="0" cy="10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58" name="Line 26"/>
            <p:cNvSpPr>
              <a:spLocks noChangeShapeType="1"/>
            </p:cNvSpPr>
            <p:nvPr/>
          </p:nvSpPr>
          <p:spPr bwMode="auto">
            <a:xfrm>
              <a:off x="886" y="1754"/>
              <a:ext cx="2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59" name="Line 27"/>
            <p:cNvSpPr>
              <a:spLocks noChangeShapeType="1"/>
            </p:cNvSpPr>
            <p:nvPr/>
          </p:nvSpPr>
          <p:spPr bwMode="auto">
            <a:xfrm>
              <a:off x="2206" y="1754"/>
              <a:ext cx="2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69660" name="Object 28"/>
            <p:cNvGraphicFramePr>
              <a:graphicFrameLocks noChangeAspect="1"/>
            </p:cNvGraphicFramePr>
            <p:nvPr/>
          </p:nvGraphicFramePr>
          <p:xfrm>
            <a:off x="786" y="1367"/>
            <a:ext cx="263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69" name="Equation" r:id="rId9" imgW="190440" imgH="215640" progId="Equation.3">
                    <p:embed/>
                  </p:oleObj>
                </mc:Choice>
                <mc:Fallback>
                  <p:oleObj name="Equation" r:id="rId9" imgW="190440" imgH="215640" progId="Equation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6" y="1367"/>
                          <a:ext cx="263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61" name="Object 29"/>
            <p:cNvGraphicFramePr>
              <a:graphicFrameLocks noChangeAspect="1"/>
            </p:cNvGraphicFramePr>
            <p:nvPr/>
          </p:nvGraphicFramePr>
          <p:xfrm>
            <a:off x="2299" y="1336"/>
            <a:ext cx="274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70" name="Equation" r:id="rId11" imgW="190440" imgH="215640" progId="Equation.3">
                    <p:embed/>
                  </p:oleObj>
                </mc:Choice>
                <mc:Fallback>
                  <p:oleObj name="Equation" r:id="rId11" imgW="190440" imgH="21564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1336"/>
                          <a:ext cx="274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62" name="Object 30"/>
            <p:cNvGraphicFramePr>
              <a:graphicFrameLocks noChangeAspect="1"/>
            </p:cNvGraphicFramePr>
            <p:nvPr/>
          </p:nvGraphicFramePr>
          <p:xfrm>
            <a:off x="1728" y="1938"/>
            <a:ext cx="272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71" name="公式" r:id="rId13" imgW="190440" imgH="241200" progId="Equation.3">
                    <p:embed/>
                  </p:oleObj>
                </mc:Choice>
                <mc:Fallback>
                  <p:oleObj name="公式" r:id="rId13" imgW="190440" imgH="241200" progId="Equation.3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938"/>
                          <a:ext cx="272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63" name="Line 31"/>
            <p:cNvSpPr>
              <a:spLocks noChangeShapeType="1"/>
            </p:cNvSpPr>
            <p:nvPr/>
          </p:nvSpPr>
          <p:spPr bwMode="auto">
            <a:xfrm>
              <a:off x="1449" y="1859"/>
              <a:ext cx="0" cy="2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aphicFrame>
        <p:nvGraphicFramePr>
          <p:cNvPr id="6966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701357"/>
              </p:ext>
            </p:extLst>
          </p:nvPr>
        </p:nvGraphicFramePr>
        <p:xfrm>
          <a:off x="1879656" y="3500826"/>
          <a:ext cx="1002886" cy="429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72" name="公式" r:id="rId15" imgW="647640" imgH="241200" progId="Equation.3">
                  <p:embed/>
                </p:oleObj>
              </mc:Choice>
              <mc:Fallback>
                <p:oleObj name="公式" r:id="rId15" imgW="64764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56" y="3500826"/>
                        <a:ext cx="1002886" cy="429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365338" y="1366890"/>
            <a:ext cx="726281" cy="694135"/>
            <a:chOff x="2823" y="1294"/>
            <a:chExt cx="610" cy="583"/>
          </a:xfrm>
        </p:grpSpPr>
        <p:sp>
          <p:nvSpPr>
            <p:cNvPr id="69666" name="AutoShape 34"/>
            <p:cNvSpPr>
              <a:spLocks noChangeArrowheads="1"/>
            </p:cNvSpPr>
            <p:nvPr/>
          </p:nvSpPr>
          <p:spPr bwMode="auto">
            <a:xfrm>
              <a:off x="2835" y="1685"/>
              <a:ext cx="555" cy="192"/>
            </a:xfrm>
            <a:prstGeom prst="leftRightArrow">
              <a:avLst>
                <a:gd name="adj1" fmla="val 50000"/>
                <a:gd name="adj2" fmla="val 57813"/>
              </a:avLst>
            </a:prstGeom>
            <a:solidFill>
              <a:srgbClr val="993300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67" name="Text Box 35"/>
            <p:cNvSpPr txBox="1">
              <a:spLocks noChangeArrowheads="1"/>
            </p:cNvSpPr>
            <p:nvPr/>
          </p:nvSpPr>
          <p:spPr bwMode="auto">
            <a:xfrm>
              <a:off x="2823" y="1294"/>
              <a:ext cx="61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等效</a:t>
              </a:r>
            </a:p>
          </p:txBody>
        </p:sp>
      </p:grpSp>
      <p:graphicFrame>
        <p:nvGraphicFramePr>
          <p:cNvPr id="6966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947333"/>
              </p:ext>
            </p:extLst>
          </p:nvPr>
        </p:nvGraphicFramePr>
        <p:xfrm>
          <a:off x="3174371" y="3473698"/>
          <a:ext cx="1045293" cy="440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73" name="公式" r:id="rId17" imgW="609480" imgH="215640" progId="Equation.3">
                  <p:embed/>
                </p:oleObj>
              </mc:Choice>
              <mc:Fallback>
                <p:oleObj name="公式" r:id="rId17" imgW="60948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4371" y="3473698"/>
                        <a:ext cx="1045293" cy="440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69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91691"/>
              </p:ext>
            </p:extLst>
          </p:nvPr>
        </p:nvGraphicFramePr>
        <p:xfrm>
          <a:off x="4849580" y="3455243"/>
          <a:ext cx="1045293" cy="47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74" name="公式" r:id="rId19" imgW="571320" imgH="228600" progId="Equation.3">
                  <p:embed/>
                </p:oleObj>
              </mc:Choice>
              <mc:Fallback>
                <p:oleObj name="公式" r:id="rId19" imgW="57132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9580" y="3455243"/>
                        <a:ext cx="1045293" cy="475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1412590" y="2848111"/>
            <a:ext cx="1699022" cy="423863"/>
            <a:chOff x="240" y="2496"/>
            <a:chExt cx="1427" cy="356"/>
          </a:xfrm>
        </p:grpSpPr>
        <p:graphicFrame>
          <p:nvGraphicFramePr>
            <p:cNvPr id="69671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8391339"/>
                </p:ext>
              </p:extLst>
            </p:nvPr>
          </p:nvGraphicFramePr>
          <p:xfrm>
            <a:off x="625" y="2516"/>
            <a:ext cx="104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75" name="Equation" r:id="rId21" imgW="736560" imgH="215640" progId="Equation.3">
                    <p:embed/>
                  </p:oleObj>
                </mc:Choice>
                <mc:Fallback>
                  <p:oleObj name="Equation" r:id="rId21" imgW="736560" imgH="21564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" y="2516"/>
                          <a:ext cx="104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72" name="Text Box 40"/>
            <p:cNvSpPr txBox="1">
              <a:spLocks noChangeArrowheads="1"/>
            </p:cNvSpPr>
            <p:nvPr/>
          </p:nvSpPr>
          <p:spPr bwMode="auto">
            <a:xfrm>
              <a:off x="240" y="2496"/>
              <a:ext cx="383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令</a:t>
              </a:r>
            </a:p>
          </p:txBody>
        </p:sp>
      </p:grpSp>
      <p:sp>
        <p:nvSpPr>
          <p:cNvPr id="69673" name="Line 41"/>
          <p:cNvSpPr>
            <a:spLocks noChangeShapeType="1"/>
          </p:cNvSpPr>
          <p:nvPr/>
        </p:nvSpPr>
        <p:spPr bwMode="auto">
          <a:xfrm rot="5400000">
            <a:off x="4584071" y="3530847"/>
            <a:ext cx="0" cy="342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fontAlgn="b"/>
            <a:endParaRPr kumimoji="1" lang="zh-CN" altLang="en-US" sz="2100" b="1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graphicFrame>
        <p:nvGraphicFramePr>
          <p:cNvPr id="69674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290349"/>
              </p:ext>
            </p:extLst>
          </p:nvPr>
        </p:nvGraphicFramePr>
        <p:xfrm>
          <a:off x="5938877" y="4213478"/>
          <a:ext cx="24030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76" name="公式" r:id="rId23" imgW="1422360" imgH="228600" progId="Equation.3">
                  <p:embed/>
                </p:oleObj>
              </mc:Choice>
              <mc:Fallback>
                <p:oleObj name="公式" r:id="rId23" imgW="142236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8877" y="4213478"/>
                        <a:ext cx="24030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5330934" y="1375224"/>
            <a:ext cx="1478756" cy="833438"/>
            <a:chOff x="3634" y="1301"/>
            <a:chExt cx="1242" cy="700"/>
          </a:xfrm>
        </p:grpSpPr>
        <p:grpSp>
          <p:nvGrpSpPr>
            <p:cNvPr id="7" name="Group 44"/>
            <p:cNvGrpSpPr>
              <a:grpSpLocks/>
            </p:cNvGrpSpPr>
            <p:nvPr/>
          </p:nvGrpSpPr>
          <p:grpSpPr bwMode="auto">
            <a:xfrm>
              <a:off x="4189" y="1587"/>
              <a:ext cx="152" cy="414"/>
              <a:chOff x="2928" y="2976"/>
              <a:chExt cx="128" cy="419"/>
            </a:xfrm>
          </p:grpSpPr>
          <p:sp>
            <p:nvSpPr>
              <p:cNvPr id="69677" name="Line 45"/>
              <p:cNvSpPr>
                <a:spLocks noChangeShapeType="1"/>
              </p:cNvSpPr>
              <p:nvPr/>
            </p:nvSpPr>
            <p:spPr bwMode="auto">
              <a:xfrm>
                <a:off x="2928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69678" name="Line 46"/>
              <p:cNvSpPr>
                <a:spLocks noChangeShapeType="1"/>
              </p:cNvSpPr>
              <p:nvPr/>
            </p:nvSpPr>
            <p:spPr bwMode="auto">
              <a:xfrm>
                <a:off x="3056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69679" name="Line 47"/>
            <p:cNvSpPr>
              <a:spLocks noChangeShapeType="1"/>
            </p:cNvSpPr>
            <p:nvPr/>
          </p:nvSpPr>
          <p:spPr bwMode="auto">
            <a:xfrm>
              <a:off x="4363" y="1792"/>
              <a:ext cx="2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80" name="Line 48"/>
            <p:cNvSpPr>
              <a:spLocks noChangeShapeType="1"/>
            </p:cNvSpPr>
            <p:nvPr/>
          </p:nvSpPr>
          <p:spPr bwMode="auto">
            <a:xfrm>
              <a:off x="3808" y="1808"/>
              <a:ext cx="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69681" name="Object 49"/>
            <p:cNvGraphicFramePr>
              <a:graphicFrameLocks noChangeAspect="1"/>
            </p:cNvGraphicFramePr>
            <p:nvPr/>
          </p:nvGraphicFramePr>
          <p:xfrm>
            <a:off x="4151" y="1301"/>
            <a:ext cx="25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77" name="公式" r:id="rId25" imgW="152280" imgH="177480" progId="Equation.3">
                    <p:embed/>
                  </p:oleObj>
                </mc:Choice>
                <mc:Fallback>
                  <p:oleObj name="公式" r:id="rId25" imgW="152280" imgH="1774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1" y="1301"/>
                          <a:ext cx="25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82" name="Oval 50"/>
            <p:cNvSpPr>
              <a:spLocks noChangeArrowheads="1"/>
            </p:cNvSpPr>
            <p:nvPr/>
          </p:nvSpPr>
          <p:spPr bwMode="auto">
            <a:xfrm>
              <a:off x="3744" y="1784"/>
              <a:ext cx="79" cy="79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83" name="Line 51"/>
            <p:cNvSpPr>
              <a:spLocks noChangeShapeType="1"/>
            </p:cNvSpPr>
            <p:nvPr/>
          </p:nvSpPr>
          <p:spPr bwMode="auto">
            <a:xfrm>
              <a:off x="3808" y="1816"/>
              <a:ext cx="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84" name="Oval 52"/>
            <p:cNvSpPr>
              <a:spLocks noChangeArrowheads="1"/>
            </p:cNvSpPr>
            <p:nvPr/>
          </p:nvSpPr>
          <p:spPr bwMode="auto">
            <a:xfrm>
              <a:off x="4624" y="1768"/>
              <a:ext cx="79" cy="79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69685" name="Line 53"/>
            <p:cNvSpPr>
              <a:spLocks noChangeShapeType="1"/>
            </p:cNvSpPr>
            <p:nvPr/>
          </p:nvSpPr>
          <p:spPr bwMode="auto">
            <a:xfrm>
              <a:off x="3808" y="1816"/>
              <a:ext cx="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69686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863325"/>
                </p:ext>
              </p:extLst>
            </p:nvPr>
          </p:nvGraphicFramePr>
          <p:xfrm>
            <a:off x="4580" y="1365"/>
            <a:ext cx="296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78" name="Equation" r:id="rId27" imgW="190440" imgH="215640" progId="Equation.3">
                    <p:embed/>
                  </p:oleObj>
                </mc:Choice>
                <mc:Fallback>
                  <p:oleObj name="Equation" r:id="rId27" imgW="190440" imgH="21564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0" y="1365"/>
                          <a:ext cx="296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87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9908724"/>
                </p:ext>
              </p:extLst>
            </p:nvPr>
          </p:nvGraphicFramePr>
          <p:xfrm>
            <a:off x="3634" y="1380"/>
            <a:ext cx="28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79" name="Equation" r:id="rId28" imgW="190440" imgH="215640" progId="Equation.3">
                    <p:embed/>
                  </p:oleObj>
                </mc:Choice>
                <mc:Fallback>
                  <p:oleObj name="Equation" r:id="rId28" imgW="190440" imgH="21564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4" y="1380"/>
                          <a:ext cx="285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54052"/>
              </p:ext>
            </p:extLst>
          </p:nvPr>
        </p:nvGraphicFramePr>
        <p:xfrm>
          <a:off x="3862030" y="2800906"/>
          <a:ext cx="2103835" cy="48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80" name="Equation" r:id="rId29" imgW="1180800" imgH="228600" progId="Equation.DSMT4">
                  <p:embed/>
                </p:oleObj>
              </mc:Choice>
              <mc:Fallback>
                <p:oleObj name="Equation" r:id="rId29" imgW="1180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030" y="2800906"/>
                        <a:ext cx="2103835" cy="484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7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1450182" y="471592"/>
            <a:ext cx="616777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800000"/>
                </a:solidFill>
                <a:latin typeface="Times New Roman" pitchFamily="18" charset="0"/>
                <a:ea typeface="宋体" charset="-122"/>
              </a:rPr>
              <a:t>2.  </a:t>
            </a:r>
            <a:r>
              <a:rPr lang="zh-CN" altLang="en-US" sz="2100" b="1" dirty="0">
                <a:solidFill>
                  <a:srgbClr val="800000"/>
                </a:solidFill>
                <a:latin typeface="Times New Roman" pitchFamily="18" charset="0"/>
                <a:ea typeface="宋体" charset="-122"/>
              </a:rPr>
              <a:t>串联电容器的电容   </a:t>
            </a:r>
            <a:r>
              <a:rPr lang="en-US" altLang="zh-CN" sz="21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  <a:sym typeface="Wingdings" panose="05000000000000000000" pitchFamily="2" charset="2"/>
              </a:rPr>
              <a:t>(</a:t>
            </a:r>
            <a:r>
              <a:rPr lang="zh-CN" altLang="en-US" sz="21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  <a:sym typeface="Wingdings" panose="05000000000000000000" pitchFamily="2" charset="2"/>
              </a:rPr>
              <a:t>电量相等，电压相加</a:t>
            </a:r>
            <a:r>
              <a:rPr lang="en-US" altLang="zh-CN" sz="21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  <a:sym typeface="Wingdings" panose="05000000000000000000" pitchFamily="2" charset="2"/>
              </a:rPr>
              <a:t>)</a:t>
            </a:r>
            <a:endParaRPr lang="zh-CN" altLang="en-US" sz="2100" b="1" dirty="0">
              <a:solidFill>
                <a:srgbClr val="FF0000"/>
              </a:solidFill>
              <a:latin typeface="Times New Roman" pitchFamily="18" charset="0"/>
              <a:ea typeface="宋体" charset="-122"/>
            </a:endParaRPr>
          </a:p>
          <a:p>
            <a:endParaRPr lang="zh-CN" altLang="en-US" sz="2100" b="1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948238" y="1095991"/>
            <a:ext cx="778669" cy="685800"/>
            <a:chOff x="3408" y="1248"/>
            <a:chExt cx="528" cy="576"/>
          </a:xfrm>
        </p:grpSpPr>
        <p:sp>
          <p:nvSpPr>
            <p:cNvPr id="70662" name="Text Box 6"/>
            <p:cNvSpPr txBox="1">
              <a:spLocks noChangeArrowheads="1"/>
            </p:cNvSpPr>
            <p:nvPr/>
          </p:nvSpPr>
          <p:spPr bwMode="auto">
            <a:xfrm>
              <a:off x="3408" y="1248"/>
              <a:ext cx="493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等效</a:t>
              </a:r>
            </a:p>
          </p:txBody>
        </p:sp>
        <p:sp>
          <p:nvSpPr>
            <p:cNvPr id="70663" name="AutoShape 7"/>
            <p:cNvSpPr>
              <a:spLocks noChangeArrowheads="1"/>
            </p:cNvSpPr>
            <p:nvPr/>
          </p:nvSpPr>
          <p:spPr bwMode="auto">
            <a:xfrm>
              <a:off x="3504" y="1632"/>
              <a:ext cx="432" cy="192"/>
            </a:xfrm>
            <a:prstGeom prst="leftRightArrow">
              <a:avLst>
                <a:gd name="adj1" fmla="val 50000"/>
                <a:gd name="adj2" fmla="val 45000"/>
              </a:avLst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aphicFrame>
        <p:nvGraphicFramePr>
          <p:cNvPr id="706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669260"/>
              </p:ext>
            </p:extLst>
          </p:nvPr>
        </p:nvGraphicFramePr>
        <p:xfrm>
          <a:off x="3949304" y="2271647"/>
          <a:ext cx="2599134" cy="45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59" name="公式" r:id="rId3" imgW="1498320" imgH="228600" progId="Equation.3">
                  <p:embed/>
                </p:oleObj>
              </mc:Choice>
              <mc:Fallback>
                <p:oleObj name="公式" r:id="rId3" imgW="14983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304" y="2271647"/>
                        <a:ext cx="2599134" cy="454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867559"/>
              </p:ext>
            </p:extLst>
          </p:nvPr>
        </p:nvGraphicFramePr>
        <p:xfrm>
          <a:off x="1915717" y="3808582"/>
          <a:ext cx="2933700" cy="82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60" name="Equation" r:id="rId5" imgW="1752480" imgH="431640" progId="Equation.DSMT4">
                  <p:embed/>
                </p:oleObj>
              </mc:Choice>
              <mc:Fallback>
                <p:oleObj name="Equation" r:id="rId5" imgW="175248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717" y="3808582"/>
                        <a:ext cx="2933700" cy="822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5907031" y="1085105"/>
            <a:ext cx="1458517" cy="833438"/>
            <a:chOff x="4067" y="816"/>
            <a:chExt cx="1225" cy="700"/>
          </a:xfrm>
        </p:grpSpPr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4621" y="1102"/>
              <a:ext cx="152" cy="414"/>
              <a:chOff x="2928" y="2976"/>
              <a:chExt cx="128" cy="419"/>
            </a:xfrm>
          </p:grpSpPr>
          <p:sp>
            <p:nvSpPr>
              <p:cNvPr id="70668" name="Line 12"/>
              <p:cNvSpPr>
                <a:spLocks noChangeShapeType="1"/>
              </p:cNvSpPr>
              <p:nvPr/>
            </p:nvSpPr>
            <p:spPr bwMode="auto">
              <a:xfrm>
                <a:off x="2928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70669" name="Line 13"/>
              <p:cNvSpPr>
                <a:spLocks noChangeShapeType="1"/>
              </p:cNvSpPr>
              <p:nvPr/>
            </p:nvSpPr>
            <p:spPr bwMode="auto">
              <a:xfrm>
                <a:off x="3056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70670" name="Line 14"/>
            <p:cNvSpPr>
              <a:spLocks noChangeShapeType="1"/>
            </p:cNvSpPr>
            <p:nvPr/>
          </p:nvSpPr>
          <p:spPr bwMode="auto">
            <a:xfrm>
              <a:off x="4795" y="1304"/>
              <a:ext cx="2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70671" name="Line 15"/>
            <p:cNvSpPr>
              <a:spLocks noChangeShapeType="1"/>
            </p:cNvSpPr>
            <p:nvPr/>
          </p:nvSpPr>
          <p:spPr bwMode="auto">
            <a:xfrm>
              <a:off x="4240" y="1304"/>
              <a:ext cx="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70672" name="Object 16"/>
            <p:cNvGraphicFramePr>
              <a:graphicFrameLocks noChangeAspect="1"/>
            </p:cNvGraphicFramePr>
            <p:nvPr/>
          </p:nvGraphicFramePr>
          <p:xfrm>
            <a:off x="4583" y="816"/>
            <a:ext cx="25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61" name="公式" r:id="rId7" imgW="152280" imgH="177480" progId="Equation.3">
                    <p:embed/>
                  </p:oleObj>
                </mc:Choice>
                <mc:Fallback>
                  <p:oleObj name="公式" r:id="rId7" imgW="152280" imgH="177480" progId="Equation.3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3" y="816"/>
                          <a:ext cx="25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73" name="Oval 17"/>
            <p:cNvSpPr>
              <a:spLocks noChangeArrowheads="1"/>
            </p:cNvSpPr>
            <p:nvPr/>
          </p:nvSpPr>
          <p:spPr bwMode="auto">
            <a:xfrm>
              <a:off x="4176" y="1264"/>
              <a:ext cx="79" cy="79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70675" name="Oval 19"/>
            <p:cNvSpPr>
              <a:spLocks noChangeArrowheads="1"/>
            </p:cNvSpPr>
            <p:nvPr/>
          </p:nvSpPr>
          <p:spPr bwMode="auto">
            <a:xfrm>
              <a:off x="5056" y="1264"/>
              <a:ext cx="79" cy="79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70677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653416"/>
                </p:ext>
              </p:extLst>
            </p:nvPr>
          </p:nvGraphicFramePr>
          <p:xfrm>
            <a:off x="4067" y="852"/>
            <a:ext cx="28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62" name="Equation" r:id="rId9" imgW="190440" imgH="215640" progId="Equation.3">
                    <p:embed/>
                  </p:oleObj>
                </mc:Choice>
                <mc:Fallback>
                  <p:oleObj name="Equation" r:id="rId9" imgW="190440" imgH="215640" progId="Equation.3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7" y="852"/>
                          <a:ext cx="285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78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6512655"/>
                </p:ext>
              </p:extLst>
            </p:nvPr>
          </p:nvGraphicFramePr>
          <p:xfrm>
            <a:off x="4996" y="873"/>
            <a:ext cx="296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63" name="Equation" r:id="rId11" imgW="190440" imgH="215640" progId="Equation.3">
                    <p:embed/>
                  </p:oleObj>
                </mc:Choice>
                <mc:Fallback>
                  <p:oleObj name="Equation" r:id="rId11" imgW="190440" imgH="215640" progId="Equation.3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6" y="873"/>
                          <a:ext cx="296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1576389" y="2214497"/>
            <a:ext cx="1821656" cy="445294"/>
            <a:chOff x="576" y="1728"/>
            <a:chExt cx="1530" cy="374"/>
          </a:xfrm>
        </p:grpSpPr>
        <p:graphicFrame>
          <p:nvGraphicFramePr>
            <p:cNvPr id="70680" name="Object 24"/>
            <p:cNvGraphicFramePr>
              <a:graphicFrameLocks noChangeAspect="1"/>
            </p:cNvGraphicFramePr>
            <p:nvPr/>
          </p:nvGraphicFramePr>
          <p:xfrm>
            <a:off x="1063" y="1766"/>
            <a:ext cx="104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64" name="Equation" r:id="rId13" imgW="736560" imgH="215640" progId="Equation.3">
                    <p:embed/>
                  </p:oleObj>
                </mc:Choice>
                <mc:Fallback>
                  <p:oleObj name="Equation" r:id="rId13" imgW="736560" imgH="215640" progId="Equation.3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3" y="1766"/>
                          <a:ext cx="104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81" name="Text Box 25"/>
            <p:cNvSpPr txBox="1">
              <a:spLocks noChangeArrowheads="1"/>
            </p:cNvSpPr>
            <p:nvPr/>
          </p:nvSpPr>
          <p:spPr bwMode="auto">
            <a:xfrm>
              <a:off x="576" y="1728"/>
              <a:ext cx="383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rPr>
                <a:t>令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373982" y="969789"/>
            <a:ext cx="3550444" cy="916787"/>
            <a:chOff x="406" y="710"/>
            <a:chExt cx="2982" cy="770"/>
          </a:xfrm>
        </p:grpSpPr>
        <p:grpSp>
          <p:nvGrpSpPr>
            <p:cNvPr id="8" name="Group 27"/>
            <p:cNvGrpSpPr>
              <a:grpSpLocks/>
            </p:cNvGrpSpPr>
            <p:nvPr/>
          </p:nvGrpSpPr>
          <p:grpSpPr bwMode="auto">
            <a:xfrm>
              <a:off x="817" y="1096"/>
              <a:ext cx="118" cy="384"/>
              <a:chOff x="2928" y="2976"/>
              <a:chExt cx="128" cy="419"/>
            </a:xfrm>
          </p:grpSpPr>
          <p:sp>
            <p:nvSpPr>
              <p:cNvPr id="70684" name="Line 28"/>
              <p:cNvSpPr>
                <a:spLocks noChangeShapeType="1"/>
              </p:cNvSpPr>
              <p:nvPr/>
            </p:nvSpPr>
            <p:spPr bwMode="auto">
              <a:xfrm>
                <a:off x="2928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70685" name="Line 29"/>
              <p:cNvSpPr>
                <a:spLocks noChangeShapeType="1"/>
              </p:cNvSpPr>
              <p:nvPr/>
            </p:nvSpPr>
            <p:spPr bwMode="auto">
              <a:xfrm>
                <a:off x="3056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70686" name="Line 30"/>
            <p:cNvSpPr>
              <a:spLocks noChangeShapeType="1"/>
            </p:cNvSpPr>
            <p:nvPr/>
          </p:nvSpPr>
          <p:spPr bwMode="auto">
            <a:xfrm>
              <a:off x="964" y="1298"/>
              <a:ext cx="2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70687" name="Line 31"/>
            <p:cNvSpPr>
              <a:spLocks noChangeShapeType="1"/>
            </p:cNvSpPr>
            <p:nvPr/>
          </p:nvSpPr>
          <p:spPr bwMode="auto">
            <a:xfrm>
              <a:off x="524" y="1298"/>
              <a:ext cx="3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70688" name="Object 32"/>
            <p:cNvGraphicFramePr>
              <a:graphicFrameLocks noChangeAspect="1"/>
            </p:cNvGraphicFramePr>
            <p:nvPr/>
          </p:nvGraphicFramePr>
          <p:xfrm>
            <a:off x="765" y="735"/>
            <a:ext cx="231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65" name="公式" r:id="rId15" imgW="177480" imgH="215640" progId="Equation.3">
                    <p:embed/>
                  </p:oleObj>
                </mc:Choice>
                <mc:Fallback>
                  <p:oleObj name="公式" r:id="rId15" imgW="177480" imgH="21564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5" y="735"/>
                          <a:ext cx="231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" name="Group 33"/>
            <p:cNvGrpSpPr>
              <a:grpSpLocks/>
            </p:cNvGrpSpPr>
            <p:nvPr/>
          </p:nvGrpSpPr>
          <p:grpSpPr bwMode="auto">
            <a:xfrm>
              <a:off x="1433" y="1088"/>
              <a:ext cx="118" cy="384"/>
              <a:chOff x="2928" y="2976"/>
              <a:chExt cx="128" cy="419"/>
            </a:xfrm>
          </p:grpSpPr>
          <p:sp>
            <p:nvSpPr>
              <p:cNvPr id="70690" name="Line 34"/>
              <p:cNvSpPr>
                <a:spLocks noChangeShapeType="1"/>
              </p:cNvSpPr>
              <p:nvPr/>
            </p:nvSpPr>
            <p:spPr bwMode="auto">
              <a:xfrm>
                <a:off x="2928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70691" name="Line 35"/>
              <p:cNvSpPr>
                <a:spLocks noChangeShapeType="1"/>
              </p:cNvSpPr>
              <p:nvPr/>
            </p:nvSpPr>
            <p:spPr bwMode="auto">
              <a:xfrm>
                <a:off x="3056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70692" name="Line 36"/>
            <p:cNvSpPr>
              <a:spLocks noChangeShapeType="1"/>
            </p:cNvSpPr>
            <p:nvPr/>
          </p:nvSpPr>
          <p:spPr bwMode="auto">
            <a:xfrm>
              <a:off x="1580" y="1293"/>
              <a:ext cx="2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70693" name="Line 37"/>
            <p:cNvSpPr>
              <a:spLocks noChangeShapeType="1"/>
            </p:cNvSpPr>
            <p:nvPr/>
          </p:nvSpPr>
          <p:spPr bwMode="auto">
            <a:xfrm>
              <a:off x="1140" y="1298"/>
              <a:ext cx="3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70694" name="Object 38"/>
            <p:cNvGraphicFramePr>
              <a:graphicFrameLocks noChangeAspect="1"/>
            </p:cNvGraphicFramePr>
            <p:nvPr/>
          </p:nvGraphicFramePr>
          <p:xfrm>
            <a:off x="1372" y="727"/>
            <a:ext cx="249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66" name="公式" r:id="rId17" imgW="190440" imgH="215640" progId="Equation.3">
                    <p:embed/>
                  </p:oleObj>
                </mc:Choice>
                <mc:Fallback>
                  <p:oleObj name="公式" r:id="rId17" imgW="190440" imgH="21564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2" y="727"/>
                          <a:ext cx="249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39"/>
            <p:cNvGrpSpPr>
              <a:grpSpLocks/>
            </p:cNvGrpSpPr>
            <p:nvPr/>
          </p:nvGrpSpPr>
          <p:grpSpPr bwMode="auto">
            <a:xfrm>
              <a:off x="2093" y="1088"/>
              <a:ext cx="118" cy="384"/>
              <a:chOff x="2928" y="2976"/>
              <a:chExt cx="128" cy="419"/>
            </a:xfrm>
          </p:grpSpPr>
          <p:sp>
            <p:nvSpPr>
              <p:cNvPr id="70696" name="Line 40"/>
              <p:cNvSpPr>
                <a:spLocks noChangeShapeType="1"/>
              </p:cNvSpPr>
              <p:nvPr/>
            </p:nvSpPr>
            <p:spPr bwMode="auto">
              <a:xfrm>
                <a:off x="2928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70697" name="Line 41"/>
              <p:cNvSpPr>
                <a:spLocks noChangeShapeType="1"/>
              </p:cNvSpPr>
              <p:nvPr/>
            </p:nvSpPr>
            <p:spPr bwMode="auto">
              <a:xfrm>
                <a:off x="3056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70699" name="Line 43"/>
            <p:cNvSpPr>
              <a:spLocks noChangeShapeType="1"/>
            </p:cNvSpPr>
            <p:nvPr/>
          </p:nvSpPr>
          <p:spPr bwMode="auto">
            <a:xfrm>
              <a:off x="1800" y="1292"/>
              <a:ext cx="3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70700" name="Object 44"/>
            <p:cNvGraphicFramePr>
              <a:graphicFrameLocks noChangeAspect="1"/>
            </p:cNvGraphicFramePr>
            <p:nvPr/>
          </p:nvGraphicFramePr>
          <p:xfrm>
            <a:off x="2032" y="715"/>
            <a:ext cx="250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67" name="公式" r:id="rId19" imgW="190440" imgH="228600" progId="Equation.3">
                    <p:embed/>
                  </p:oleObj>
                </mc:Choice>
                <mc:Fallback>
                  <p:oleObj name="公式" r:id="rId19" imgW="190440" imgH="22860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2" y="715"/>
                          <a:ext cx="250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Group 45"/>
            <p:cNvGrpSpPr>
              <a:grpSpLocks/>
            </p:cNvGrpSpPr>
            <p:nvPr/>
          </p:nvGrpSpPr>
          <p:grpSpPr bwMode="auto">
            <a:xfrm>
              <a:off x="2929" y="1081"/>
              <a:ext cx="118" cy="384"/>
              <a:chOff x="2928" y="2976"/>
              <a:chExt cx="128" cy="419"/>
            </a:xfrm>
          </p:grpSpPr>
          <p:sp>
            <p:nvSpPr>
              <p:cNvPr id="70702" name="Line 46"/>
              <p:cNvSpPr>
                <a:spLocks noChangeShapeType="1"/>
              </p:cNvSpPr>
              <p:nvPr/>
            </p:nvSpPr>
            <p:spPr bwMode="auto">
              <a:xfrm>
                <a:off x="2928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70703" name="Line 47"/>
              <p:cNvSpPr>
                <a:spLocks noChangeShapeType="1"/>
              </p:cNvSpPr>
              <p:nvPr/>
            </p:nvSpPr>
            <p:spPr bwMode="auto">
              <a:xfrm>
                <a:off x="3056" y="2976"/>
                <a:ext cx="0" cy="419"/>
              </a:xfrm>
              <a:prstGeom prst="line">
                <a:avLst/>
              </a:prstGeom>
              <a:noFill/>
              <a:ln w="825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"/>
                <a:endPara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charset="-122"/>
                </a:endParaRPr>
              </a:p>
            </p:txBody>
          </p:sp>
        </p:grpSp>
        <p:sp>
          <p:nvSpPr>
            <p:cNvPr id="70704" name="Line 48"/>
            <p:cNvSpPr>
              <a:spLocks noChangeShapeType="1"/>
            </p:cNvSpPr>
            <p:nvPr/>
          </p:nvSpPr>
          <p:spPr bwMode="auto">
            <a:xfrm>
              <a:off x="3076" y="1298"/>
              <a:ext cx="2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70705" name="Line 49"/>
            <p:cNvSpPr>
              <a:spLocks noChangeShapeType="1"/>
            </p:cNvSpPr>
            <p:nvPr/>
          </p:nvSpPr>
          <p:spPr bwMode="auto">
            <a:xfrm>
              <a:off x="2607" y="1298"/>
              <a:ext cx="308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70706" name="Object 50"/>
            <p:cNvGraphicFramePr>
              <a:graphicFrameLocks noChangeAspect="1"/>
            </p:cNvGraphicFramePr>
            <p:nvPr/>
          </p:nvGraphicFramePr>
          <p:xfrm>
            <a:off x="2586" y="710"/>
            <a:ext cx="317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68" name="公式" r:id="rId21" imgW="177480" imgH="228600" progId="Equation.3">
                    <p:embed/>
                  </p:oleObj>
                </mc:Choice>
                <mc:Fallback>
                  <p:oleObj name="公式" r:id="rId21" imgW="177480" imgH="22860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6" y="710"/>
                          <a:ext cx="317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707" name="Oval 51"/>
            <p:cNvSpPr>
              <a:spLocks noChangeArrowheads="1"/>
            </p:cNvSpPr>
            <p:nvPr/>
          </p:nvSpPr>
          <p:spPr bwMode="auto">
            <a:xfrm>
              <a:off x="3296" y="1257"/>
              <a:ext cx="64" cy="64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70708" name="Oval 52"/>
            <p:cNvSpPr>
              <a:spLocks noChangeArrowheads="1"/>
            </p:cNvSpPr>
            <p:nvPr/>
          </p:nvSpPr>
          <p:spPr bwMode="auto">
            <a:xfrm>
              <a:off x="480" y="1257"/>
              <a:ext cx="64" cy="64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70709" name="Object 53"/>
            <p:cNvGraphicFramePr>
              <a:graphicFrameLocks noChangeAspect="1"/>
            </p:cNvGraphicFramePr>
            <p:nvPr/>
          </p:nvGraphicFramePr>
          <p:xfrm>
            <a:off x="406" y="869"/>
            <a:ext cx="339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69" name="Equation" r:id="rId23" imgW="190440" imgH="215640" progId="Equation.3">
                    <p:embed/>
                  </p:oleObj>
                </mc:Choice>
                <mc:Fallback>
                  <p:oleObj name="Equation" r:id="rId23" imgW="190440" imgH="215640" progId="Equation.3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" y="869"/>
                          <a:ext cx="339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0" name="Object 54"/>
            <p:cNvGraphicFramePr>
              <a:graphicFrameLocks noChangeAspect="1"/>
            </p:cNvGraphicFramePr>
            <p:nvPr/>
          </p:nvGraphicFramePr>
          <p:xfrm>
            <a:off x="3092" y="869"/>
            <a:ext cx="296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70" name="Equation" r:id="rId24" imgW="190440" imgH="215640" progId="Equation.3">
                    <p:embed/>
                  </p:oleObj>
                </mc:Choice>
                <mc:Fallback>
                  <p:oleObj name="Equation" r:id="rId24" imgW="190440" imgH="21564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2" y="869"/>
                          <a:ext cx="296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711" name="Line 55"/>
            <p:cNvSpPr>
              <a:spLocks noChangeShapeType="1"/>
            </p:cNvSpPr>
            <p:nvPr/>
          </p:nvSpPr>
          <p:spPr bwMode="auto">
            <a:xfrm>
              <a:off x="2218" y="1297"/>
              <a:ext cx="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2051616" y="2834137"/>
            <a:ext cx="4445794" cy="800100"/>
            <a:chOff x="902" y="2160"/>
            <a:chExt cx="3734" cy="672"/>
          </a:xfrm>
        </p:grpSpPr>
        <p:graphicFrame>
          <p:nvGraphicFramePr>
            <p:cNvPr id="70713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1551372"/>
                </p:ext>
              </p:extLst>
            </p:nvPr>
          </p:nvGraphicFramePr>
          <p:xfrm>
            <a:off x="902" y="2208"/>
            <a:ext cx="816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71" name="Equation" r:id="rId25" imgW="520560" imgH="431640" progId="Equation.DSMT4">
                    <p:embed/>
                  </p:oleObj>
                </mc:Choice>
                <mc:Fallback>
                  <p:oleObj name="Equation" r:id="rId25" imgW="520560" imgH="431640" progId="Equation.DSMT4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2" y="2208"/>
                          <a:ext cx="816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4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6129267"/>
                </p:ext>
              </p:extLst>
            </p:nvPr>
          </p:nvGraphicFramePr>
          <p:xfrm>
            <a:off x="1968" y="2208"/>
            <a:ext cx="892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72" name="Equation" r:id="rId27" imgW="545760" imgH="431640" progId="Equation.DSMT4">
                    <p:embed/>
                  </p:oleObj>
                </mc:Choice>
                <mc:Fallback>
                  <p:oleObj name="Equation" r:id="rId27" imgW="545760" imgH="431640" progId="Equation.DSMT4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208"/>
                          <a:ext cx="892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15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7109319"/>
                </p:ext>
              </p:extLst>
            </p:nvPr>
          </p:nvGraphicFramePr>
          <p:xfrm>
            <a:off x="3840" y="2160"/>
            <a:ext cx="796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73" name="Equation" r:id="rId29" imgW="507960" imgH="431640" progId="Equation.DSMT4">
                    <p:embed/>
                  </p:oleObj>
                </mc:Choice>
                <mc:Fallback>
                  <p:oleObj name="Equation" r:id="rId29" imgW="507960" imgH="431640" progId="Equation.DSMT4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160"/>
                          <a:ext cx="796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716" name="Line 60"/>
            <p:cNvSpPr>
              <a:spLocks noChangeShapeType="1"/>
            </p:cNvSpPr>
            <p:nvPr/>
          </p:nvSpPr>
          <p:spPr bwMode="auto">
            <a:xfrm>
              <a:off x="2966" y="2496"/>
              <a:ext cx="672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"/>
              <a:endParaRPr kumimoji="1" lang="zh-CN" altLang="en-US" sz="2100" b="1">
                <a:solidFill>
                  <a:srgbClr val="000000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graphicFrame>
        <p:nvGraphicFramePr>
          <p:cNvPr id="70717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7755"/>
              </p:ext>
            </p:extLst>
          </p:nvPr>
        </p:nvGraphicFramePr>
        <p:xfrm>
          <a:off x="5636759" y="3828728"/>
          <a:ext cx="2378869" cy="782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74" name="Equation" r:id="rId31" imgW="1498320" imgH="431640" progId="Equation.DSMT4">
                  <p:embed/>
                </p:oleObj>
              </mc:Choice>
              <mc:Fallback>
                <p:oleObj name="Equation" r:id="rId31" imgW="1498320" imgH="431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6759" y="3828728"/>
                        <a:ext cx="2378869" cy="782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灯片编号占位符 3"/>
          <p:cNvSpPr txBox="1">
            <a:spLocks/>
          </p:cNvSpPr>
          <p:nvPr/>
        </p:nvSpPr>
        <p:spPr bwMode="auto">
          <a:xfrm>
            <a:off x="7715250" y="4942285"/>
            <a:ext cx="1428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r" defTabSz="685800">
              <a:spcBef>
                <a:spcPct val="50000"/>
              </a:spcBef>
              <a:defRPr/>
            </a:pPr>
            <a:fld id="{2AE28557-D797-4A00-9A3C-396E8C1CCD3B}" type="slidenum">
              <a:rPr lang="en-US" altLang="zh-CN" sz="1050">
                <a:solidFill>
                  <a:srgbClr val="000066"/>
                </a:solidFill>
              </a:rPr>
              <a:pPr algn="r" defTabSz="685800">
                <a:spcBef>
                  <a:spcPct val="50000"/>
                </a:spcBef>
                <a:defRPr/>
              </a:pPr>
              <a:t>25</a:t>
            </a:fld>
            <a:endParaRPr lang="en-US" altLang="zh-CN" sz="105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0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3" name="Text Box 13"/>
          <p:cNvSpPr txBox="1">
            <a:spLocks noChangeArrowheads="1"/>
          </p:cNvSpPr>
          <p:nvPr/>
        </p:nvSpPr>
        <p:spPr bwMode="auto">
          <a:xfrm>
            <a:off x="2798809" y="1106244"/>
            <a:ext cx="4942295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电容</a:t>
            </a: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并联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使用可以</a:t>
            </a: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提高电容量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。</a:t>
            </a: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773240" y="4914900"/>
            <a:ext cx="1428750" cy="342900"/>
          </a:xfrm>
        </p:spPr>
        <p:txBody>
          <a:bodyPr/>
          <a:lstStyle/>
          <a:p>
            <a:fld id="{2AE28557-D797-4A00-9A3C-396E8C1CCD3B}" type="slidenum">
              <a:rPr lang="en-US" altLang="zh-CN">
                <a:solidFill>
                  <a:srgbClr val="000066"/>
                </a:solidFill>
              </a:rPr>
              <a:pPr/>
              <a:t>26</a:t>
            </a:fld>
            <a:endParaRPr lang="en-US" altLang="zh-CN" dirty="0">
              <a:solidFill>
                <a:srgbClr val="000066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98809" y="1800378"/>
            <a:ext cx="4461147" cy="498855"/>
            <a:chOff x="1306045" y="2870402"/>
            <a:chExt cx="5948196" cy="665140"/>
          </a:xfrm>
        </p:grpSpPr>
        <p:sp>
          <p:nvSpPr>
            <p:cNvPr id="71683" name="Text Box 3"/>
            <p:cNvSpPr txBox="1">
              <a:spLocks noChangeArrowheads="1"/>
            </p:cNvSpPr>
            <p:nvPr/>
          </p:nvSpPr>
          <p:spPr bwMode="auto">
            <a:xfrm>
              <a:off x="1306045" y="2895367"/>
              <a:ext cx="5948196" cy="64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100" b="1" dirty="0">
                  <a:latin typeface="Times New Roman" pitchFamily="18" charset="0"/>
                  <a:ea typeface="宋体" charset="-122"/>
                </a:rPr>
                <a:t>并联电容</a:t>
              </a:r>
            </a:p>
          </p:txBody>
        </p:sp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1265455"/>
                </p:ext>
              </p:extLst>
            </p:nvPr>
          </p:nvGraphicFramePr>
          <p:xfrm>
            <a:off x="2977840" y="2870402"/>
            <a:ext cx="3214177" cy="634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918" name="Equation" r:id="rId3" imgW="1269720" imgH="228600" progId="Equation.DSMT4">
                    <p:embed/>
                  </p:oleObj>
                </mc:Choice>
                <mc:Fallback>
                  <p:oleObj name="Equation" r:id="rId3" imgW="1269720" imgH="2286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840" y="2870402"/>
                          <a:ext cx="3214177" cy="634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7"/>
          <p:cNvGrpSpPr/>
          <p:nvPr/>
        </p:nvGrpSpPr>
        <p:grpSpPr>
          <a:xfrm>
            <a:off x="2836909" y="3634573"/>
            <a:ext cx="6365081" cy="912188"/>
            <a:chOff x="1306044" y="4846096"/>
            <a:chExt cx="8486775" cy="1216251"/>
          </a:xfrm>
        </p:grpSpPr>
        <p:sp>
          <p:nvSpPr>
            <p:cNvPr id="71686" name="Text Box 6"/>
            <p:cNvSpPr txBox="1">
              <a:spLocks noChangeArrowheads="1"/>
            </p:cNvSpPr>
            <p:nvPr/>
          </p:nvSpPr>
          <p:spPr bwMode="auto">
            <a:xfrm>
              <a:off x="1306044" y="5174273"/>
              <a:ext cx="8486775" cy="64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100" b="1" dirty="0">
                  <a:latin typeface="Times New Roman" pitchFamily="18" charset="0"/>
                  <a:ea typeface="宋体" charset="-122"/>
                </a:rPr>
                <a:t>串联电容</a:t>
              </a:r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3992765"/>
                </p:ext>
              </p:extLst>
            </p:nvPr>
          </p:nvGraphicFramePr>
          <p:xfrm>
            <a:off x="2977840" y="4846096"/>
            <a:ext cx="3415502" cy="1216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919" name="Equation" r:id="rId5" imgW="1384200" imgH="431640" progId="Equation.DSMT4">
                    <p:embed/>
                  </p:oleObj>
                </mc:Choice>
                <mc:Fallback>
                  <p:oleObj name="Equation" r:id="rId5" imgW="1384200" imgH="43164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840" y="4846096"/>
                          <a:ext cx="3415502" cy="1216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2798809" y="3108931"/>
            <a:ext cx="4942295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串联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使用可以</a:t>
            </a: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提高耐压能力</a:t>
            </a:r>
            <a:endParaRPr kumimoji="1" lang="zh-CN" altLang="en-US" sz="2100" b="1" dirty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" name="爆炸形 1 5"/>
          <p:cNvSpPr/>
          <p:nvPr/>
        </p:nvSpPr>
        <p:spPr bwMode="auto">
          <a:xfrm>
            <a:off x="768801" y="2171527"/>
            <a:ext cx="1558475" cy="859972"/>
          </a:xfrm>
          <a:prstGeom prst="irregularSeal1">
            <a:avLst/>
          </a:prstGeom>
          <a:noFill/>
          <a:ln w="952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"/>
            <a:r>
              <a:rPr kumimoji="1" lang="zh-CN" altLang="en-US" sz="2100" b="1" dirty="0">
                <a:latin typeface="Times New Roman" pitchFamily="18" charset="0"/>
                <a:ea typeface="宋体" charset="-122"/>
              </a:rPr>
              <a:t>总结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3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秒充电车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3362" y="204879"/>
            <a:ext cx="5835199" cy="3193642"/>
          </a:xfrm>
          <a:prstGeom prst="rect">
            <a:avLst/>
          </a:prstGeom>
        </p:spPr>
      </p:pic>
      <p:pic>
        <p:nvPicPr>
          <p:cNvPr id="4" name="object 12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92" b="76675" l="4688" r="98438">
                        <a14:foregroundMark x1="31076" y1="28784" x2="15972" y2="27543"/>
                        <a14:foregroundMark x1="69965" y1="27543" x2="92188" y2="27792"/>
                        <a14:foregroundMark x1="97569" y1="36228" x2="98611" y2="45658"/>
                        <a14:foregroundMark x1="95486" y1="29032" x2="90625" y2="23821"/>
                        <a14:foregroundMark x1="66146" y1="22581" x2="60938" y2="22581"/>
                        <a14:foregroundMark x1="50000" y1="24318" x2="45660" y2="24318"/>
                        <a14:foregroundMark x1="14931" y1="75434" x2="25174" y2="69479"/>
                        <a14:foregroundMark x1="52431" y1="72705" x2="73264" y2="67246"/>
                        <a14:foregroundMark x1="49306" y1="73449" x2="31771" y2="71464"/>
                        <a14:foregroundMark x1="43750" y1="23821" x2="61285" y2="22581"/>
                        <a14:foregroundMark x1="40799" y1="23325" x2="44271" y2="22581"/>
                        <a14:foregroundMark x1="9375" y1="50124" x2="4861" y2="49380"/>
                        <a14:foregroundMark x1="9201" y1="51365" x2="5208" y2="51861"/>
                        <a14:foregroundMark x1="10938" y1="52109" x2="7813" y2="51613"/>
                        <a14:foregroundMark x1="13542" y1="47395" x2="5729" y2="47146"/>
                        <a14:foregroundMark x1="10764" y1="49380" x2="5035" y2="48139"/>
                        <a14:foregroundMark x1="14410" y1="76923" x2="92535" y2="68486"/>
                        <a14:foregroundMark x1="12153" y1="23077" x2="92708" y2="21092"/>
                        <a14:backgroundMark x1="93229" y1="69231" x2="12500" y2="77916"/>
                      </a14:backgroundRemoval>
                    </a14:imgEffect>
                  </a14:imgLayer>
                </a14:imgProps>
              </a:ext>
            </a:extLst>
          </a:blip>
          <a:srcRect t="18315" b="19871"/>
          <a:stretch/>
        </p:blipFill>
        <p:spPr>
          <a:xfrm>
            <a:off x="2668222" y="3398520"/>
            <a:ext cx="4013264" cy="17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142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"/>
          <p:cNvSpPr txBox="1"/>
          <p:nvPr/>
        </p:nvSpPr>
        <p:spPr>
          <a:xfrm>
            <a:off x="959439" y="385518"/>
            <a:ext cx="7933101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solidFill>
                  <a:srgbClr val="CC0000"/>
                </a:solidFill>
                <a:latin typeface="宋体" pitchFamily="2" charset="-122"/>
              </a:defRPr>
            </a:lvl1pPr>
          </a:lstStyle>
          <a:p>
            <a:r>
              <a:rPr lang="en-US" sz="2100">
                <a:solidFill>
                  <a:srgbClr val="C00000"/>
                </a:solidFill>
              </a:rPr>
              <a:t>    </a:t>
            </a:r>
            <a:r>
              <a:rPr sz="2100">
                <a:solidFill>
                  <a:srgbClr val="C00000"/>
                </a:solidFill>
              </a:rPr>
              <a:t>超级电容器</a:t>
            </a:r>
            <a:r>
              <a:rPr sz="2100">
                <a:solidFill>
                  <a:schemeClr val="tx1"/>
                </a:solidFill>
              </a:rPr>
              <a:t>是一种介于</a:t>
            </a:r>
            <a:r>
              <a:rPr sz="2100">
                <a:solidFill>
                  <a:srgbClr val="C00000"/>
                </a:solidFill>
              </a:rPr>
              <a:t>传统电容器</a:t>
            </a:r>
            <a:r>
              <a:rPr sz="2100">
                <a:solidFill>
                  <a:schemeClr val="tx1"/>
                </a:solidFill>
              </a:rPr>
              <a:t>与</a:t>
            </a:r>
            <a:r>
              <a:rPr sz="2100">
                <a:solidFill>
                  <a:srgbClr val="C00000"/>
                </a:solidFill>
              </a:rPr>
              <a:t>电池</a:t>
            </a:r>
            <a:r>
              <a:rPr sz="2100">
                <a:solidFill>
                  <a:schemeClr val="tx1"/>
                </a:solidFill>
              </a:rPr>
              <a:t>之间的新型绿色环保物理储能器件</a:t>
            </a:r>
            <a:r>
              <a:rPr sz="2100" dirty="0">
                <a:solidFill>
                  <a:schemeClr val="tx1"/>
                </a:solidFill>
              </a:rPr>
              <a:t>，具有功率密度大、充电时间短、循环寿命长、温度特性好、性能安全稳定</a:t>
            </a:r>
            <a:r>
              <a:rPr sz="2100">
                <a:solidFill>
                  <a:schemeClr val="tx1"/>
                </a:solidFill>
              </a:rPr>
              <a:t>、节约能源和绿色环保等特点</a:t>
            </a:r>
            <a:r>
              <a:rPr lang="zh-CN" altLang="en-US" sz="2100">
                <a:solidFill>
                  <a:schemeClr val="tx1"/>
                </a:solidFill>
              </a:rPr>
              <a:t>。</a:t>
            </a:r>
            <a:endParaRPr sz="2100">
              <a:solidFill>
                <a:schemeClr val="tx1"/>
              </a:solidFill>
            </a:endParaRPr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6220" y="2035184"/>
            <a:ext cx="5151618" cy="1984511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2575780" y="4290221"/>
            <a:ext cx="385143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  <a:tabLst>
                <a:tab pos="2423636" algn="l"/>
              </a:tabLst>
            </a:pPr>
            <a:r>
              <a:rPr sz="2100" b="1" spc="-8" dirty="0">
                <a:solidFill>
                  <a:srgbClr val="CC0000"/>
                </a:solidFill>
                <a:latin typeface="楷体"/>
                <a:cs typeface="楷体"/>
              </a:rPr>
              <a:t>石墨烯超级电容</a:t>
            </a:r>
            <a:r>
              <a:rPr sz="2100" b="1" spc="-38" dirty="0">
                <a:solidFill>
                  <a:srgbClr val="CC0000"/>
                </a:solidFill>
                <a:latin typeface="楷体"/>
                <a:cs typeface="楷体"/>
              </a:rPr>
              <a:t>器</a:t>
            </a:r>
            <a:r>
              <a:rPr sz="2100" b="1" dirty="0">
                <a:solidFill>
                  <a:srgbClr val="CC0000"/>
                </a:solidFill>
                <a:latin typeface="楷体"/>
                <a:cs typeface="楷体"/>
              </a:rPr>
              <a:t>	</a:t>
            </a:r>
            <a:r>
              <a:rPr sz="2100" b="1" spc="-8" dirty="0">
                <a:latin typeface="楷体"/>
                <a:cs typeface="楷体"/>
              </a:rPr>
              <a:t>电容</a:t>
            </a:r>
            <a:r>
              <a:rPr sz="2100" dirty="0">
                <a:latin typeface="Times New Roman"/>
                <a:cs typeface="Times New Roman"/>
              </a:rPr>
              <a:t>12000</a:t>
            </a:r>
            <a:r>
              <a:rPr sz="2100" spc="-53" dirty="0">
                <a:latin typeface="Times New Roman"/>
                <a:cs typeface="Times New Roman"/>
              </a:rPr>
              <a:t> </a:t>
            </a:r>
            <a:r>
              <a:rPr sz="2100" spc="-38" dirty="0">
                <a:latin typeface="Times New Roman"/>
                <a:cs typeface="Times New Roman"/>
              </a:rPr>
              <a:t>F</a:t>
            </a:r>
            <a:endParaRPr sz="21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40993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Group 8"/>
          <p:cNvGrpSpPr>
            <a:grpSpLocks/>
          </p:cNvGrpSpPr>
          <p:nvPr/>
        </p:nvGrpSpPr>
        <p:grpSpPr bwMode="auto">
          <a:xfrm>
            <a:off x="292894" y="174307"/>
            <a:ext cx="8851106" cy="938213"/>
            <a:chOff x="-1818" y="896"/>
            <a:chExt cx="7434" cy="788"/>
          </a:xfrm>
        </p:grpSpPr>
        <p:sp>
          <p:nvSpPr>
            <p:cNvPr id="18437" name="Text Box 2"/>
            <p:cNvSpPr txBox="1">
              <a:spLocks noChangeArrowheads="1"/>
            </p:cNvSpPr>
            <p:nvPr/>
          </p:nvSpPr>
          <p:spPr bwMode="auto">
            <a:xfrm>
              <a:off x="-1818" y="1092"/>
              <a:ext cx="345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CC0000"/>
                  </a:solidFill>
                  <a:latin typeface="宋体" pitchFamily="2" charset="-122"/>
                </a:rPr>
                <a:t>二、电介质的极化</a:t>
              </a:r>
              <a:endParaRPr lang="zh-CN" altLang="en-US" sz="2400" b="1" dirty="0">
                <a:latin typeface="宋体" pitchFamily="2" charset="-122"/>
              </a:endParaRPr>
            </a:p>
          </p:txBody>
        </p:sp>
        <p:sp>
          <p:nvSpPr>
            <p:cNvPr id="18438" name="Text Box 3"/>
            <p:cNvSpPr txBox="1">
              <a:spLocks noChangeArrowheads="1"/>
            </p:cNvSpPr>
            <p:nvPr/>
          </p:nvSpPr>
          <p:spPr bwMode="auto">
            <a:xfrm>
              <a:off x="1536" y="960"/>
              <a:ext cx="408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无极</a:t>
              </a:r>
              <a:r>
                <a:rPr lang="zh-CN" altLang="en-US" sz="2400" b="1" dirty="0">
                  <a:latin typeface="Times New Roman" pitchFamily="18" charset="0"/>
                </a:rPr>
                <a:t>分子：（氢、甲烷、石蜡等）</a:t>
              </a:r>
            </a:p>
          </p:txBody>
        </p:sp>
        <p:sp>
          <p:nvSpPr>
            <p:cNvPr id="18439" name="Rectangle 4"/>
            <p:cNvSpPr>
              <a:spLocks noChangeArrowheads="1"/>
            </p:cNvSpPr>
            <p:nvPr/>
          </p:nvSpPr>
          <p:spPr bwMode="auto">
            <a:xfrm>
              <a:off x="1536" y="1296"/>
              <a:ext cx="403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itchFamily="18" charset="0"/>
                </a:rPr>
                <a:t>有极</a:t>
              </a:r>
              <a:r>
                <a:rPr lang="zh-CN" altLang="en-US" sz="2400" b="1">
                  <a:latin typeface="Times New Roman" pitchFamily="18" charset="0"/>
                </a:rPr>
                <a:t>分子：（水、有机玻璃等）</a:t>
              </a:r>
            </a:p>
          </p:txBody>
        </p:sp>
        <p:sp>
          <p:nvSpPr>
            <p:cNvPr id="18440" name="Rectangle 5"/>
            <p:cNvSpPr>
              <a:spLocks noChangeArrowheads="1"/>
            </p:cNvSpPr>
            <p:nvPr/>
          </p:nvSpPr>
          <p:spPr bwMode="auto">
            <a:xfrm>
              <a:off x="480" y="1104"/>
              <a:ext cx="93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>
                  <a:latin typeface="Times New Roman" pitchFamily="18" charset="0"/>
                </a:rPr>
                <a:t>电介质</a:t>
              </a:r>
            </a:p>
          </p:txBody>
        </p:sp>
        <p:sp>
          <p:nvSpPr>
            <p:cNvPr id="18441" name="Rectangle 6"/>
            <p:cNvSpPr>
              <a:spLocks noChangeArrowheads="1"/>
            </p:cNvSpPr>
            <p:nvPr/>
          </p:nvSpPr>
          <p:spPr bwMode="auto">
            <a:xfrm>
              <a:off x="1224" y="896"/>
              <a:ext cx="414" cy="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5000" dirty="0">
                  <a:latin typeface="Times New Roman" pitchFamily="18" charset="0"/>
                  <a:sym typeface="Symbol" pitchFamily="18" charset="2"/>
                </a:rPr>
                <a:t></a:t>
              </a:r>
            </a:p>
          </p:txBody>
        </p:sp>
      </p:grpSp>
      <p:sp>
        <p:nvSpPr>
          <p:cNvPr id="18443" name="灯片编号占位符 1"/>
          <p:cNvSpPr txBox="1">
            <a:spLocks noGrp="1" noChangeArrowheads="1"/>
          </p:cNvSpPr>
          <p:nvPr/>
        </p:nvSpPr>
        <p:spPr bwMode="auto">
          <a:xfrm>
            <a:off x="7543800" y="4869656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02E4C72D-CC0F-478C-9DED-867BAB3BCB9F}" type="slidenum">
              <a:rPr lang="zh-CN" altLang="en-US" sz="1050" b="1">
                <a:latin typeface="Calibri" pitchFamily="34" charset="0"/>
              </a:rPr>
              <a:pPr algn="r"/>
              <a:t>3</a:t>
            </a:fld>
            <a:endParaRPr lang="en-US" altLang="zh-CN" sz="1050"/>
          </a:p>
        </p:txBody>
      </p:sp>
      <p:pic>
        <p:nvPicPr>
          <p:cNvPr id="2" name="有极性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336" y="1629656"/>
            <a:ext cx="6737329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Group 8"/>
          <p:cNvGrpSpPr>
            <a:grpSpLocks/>
          </p:cNvGrpSpPr>
          <p:nvPr/>
        </p:nvGrpSpPr>
        <p:grpSpPr bwMode="auto">
          <a:xfrm>
            <a:off x="292894" y="174307"/>
            <a:ext cx="8851106" cy="938213"/>
            <a:chOff x="-1818" y="896"/>
            <a:chExt cx="7434" cy="788"/>
          </a:xfrm>
        </p:grpSpPr>
        <p:sp>
          <p:nvSpPr>
            <p:cNvPr id="18437" name="Text Box 2"/>
            <p:cNvSpPr txBox="1">
              <a:spLocks noChangeArrowheads="1"/>
            </p:cNvSpPr>
            <p:nvPr/>
          </p:nvSpPr>
          <p:spPr bwMode="auto">
            <a:xfrm>
              <a:off x="-1818" y="1092"/>
              <a:ext cx="345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CC0000"/>
                  </a:solidFill>
                  <a:latin typeface="宋体" pitchFamily="2" charset="-122"/>
                </a:rPr>
                <a:t>二、电介质的极化</a:t>
              </a:r>
              <a:endParaRPr lang="zh-CN" altLang="en-US" sz="2400" b="1" dirty="0">
                <a:latin typeface="宋体" pitchFamily="2" charset="-122"/>
              </a:endParaRPr>
            </a:p>
          </p:txBody>
        </p:sp>
        <p:sp>
          <p:nvSpPr>
            <p:cNvPr id="18438" name="Text Box 3"/>
            <p:cNvSpPr txBox="1">
              <a:spLocks noChangeArrowheads="1"/>
            </p:cNvSpPr>
            <p:nvPr/>
          </p:nvSpPr>
          <p:spPr bwMode="auto">
            <a:xfrm>
              <a:off x="1536" y="960"/>
              <a:ext cx="408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无极</a:t>
              </a:r>
              <a:r>
                <a:rPr lang="zh-CN" altLang="en-US" sz="2400" b="1" dirty="0">
                  <a:latin typeface="Times New Roman" pitchFamily="18" charset="0"/>
                </a:rPr>
                <a:t>分子：（氢、甲烷、石蜡等）</a:t>
              </a:r>
            </a:p>
          </p:txBody>
        </p:sp>
        <p:sp>
          <p:nvSpPr>
            <p:cNvPr id="18439" name="Rectangle 4"/>
            <p:cNvSpPr>
              <a:spLocks noChangeArrowheads="1"/>
            </p:cNvSpPr>
            <p:nvPr/>
          </p:nvSpPr>
          <p:spPr bwMode="auto">
            <a:xfrm>
              <a:off x="1536" y="1296"/>
              <a:ext cx="403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itchFamily="18" charset="0"/>
                </a:rPr>
                <a:t>有极</a:t>
              </a:r>
              <a:r>
                <a:rPr lang="zh-CN" altLang="en-US" sz="2400" b="1">
                  <a:latin typeface="Times New Roman" pitchFamily="18" charset="0"/>
                </a:rPr>
                <a:t>分子：（水、有机玻璃等）</a:t>
              </a:r>
            </a:p>
          </p:txBody>
        </p:sp>
        <p:sp>
          <p:nvSpPr>
            <p:cNvPr id="18440" name="Rectangle 5"/>
            <p:cNvSpPr>
              <a:spLocks noChangeArrowheads="1"/>
            </p:cNvSpPr>
            <p:nvPr/>
          </p:nvSpPr>
          <p:spPr bwMode="auto">
            <a:xfrm>
              <a:off x="480" y="1104"/>
              <a:ext cx="93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>
                  <a:latin typeface="Times New Roman" pitchFamily="18" charset="0"/>
                </a:rPr>
                <a:t>电介质</a:t>
              </a:r>
            </a:p>
          </p:txBody>
        </p:sp>
        <p:sp>
          <p:nvSpPr>
            <p:cNvPr id="18441" name="Rectangle 6"/>
            <p:cNvSpPr>
              <a:spLocks noChangeArrowheads="1"/>
            </p:cNvSpPr>
            <p:nvPr/>
          </p:nvSpPr>
          <p:spPr bwMode="auto">
            <a:xfrm>
              <a:off x="1224" y="896"/>
              <a:ext cx="414" cy="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5000" dirty="0">
                  <a:latin typeface="Times New Roman" pitchFamily="18" charset="0"/>
                  <a:sym typeface="Symbol" pitchFamily="18" charset="2"/>
                </a:rPr>
                <a:t></a:t>
              </a:r>
            </a:p>
          </p:txBody>
        </p:sp>
      </p:grpSp>
      <p:sp>
        <p:nvSpPr>
          <p:cNvPr id="18443" name="灯片编号占位符 1"/>
          <p:cNvSpPr txBox="1">
            <a:spLocks noGrp="1" noChangeArrowheads="1"/>
          </p:cNvSpPr>
          <p:nvPr/>
        </p:nvSpPr>
        <p:spPr bwMode="auto">
          <a:xfrm>
            <a:off x="7543800" y="4869656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02E4C72D-CC0F-478C-9DED-867BAB3BCB9F}" type="slidenum">
              <a:rPr lang="zh-CN" altLang="en-US" sz="1050" b="1">
                <a:latin typeface="Calibri" pitchFamily="34" charset="0"/>
              </a:rPr>
              <a:pPr algn="r"/>
              <a:t>4</a:t>
            </a:fld>
            <a:endParaRPr lang="en-US" altLang="zh-CN" sz="1050"/>
          </a:p>
        </p:txBody>
      </p:sp>
      <p:pic>
        <p:nvPicPr>
          <p:cNvPr id="3" name="无极性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335" y="1629656"/>
            <a:ext cx="673733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1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0" name="Rectangle 4" descr="20%"/>
          <p:cNvSpPr>
            <a:spLocks noChangeArrowheads="1"/>
          </p:cNvSpPr>
          <p:nvPr/>
        </p:nvSpPr>
        <p:spPr bwMode="auto">
          <a:xfrm>
            <a:off x="6249384" y="3610223"/>
            <a:ext cx="2228850" cy="102870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6249384" y="3381623"/>
            <a:ext cx="2228850" cy="17145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6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6249384" y="4696073"/>
            <a:ext cx="2228850" cy="1714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66275"/>
                  <a:invGamma/>
                </a:schemeClr>
              </a:gs>
            </a:gsLst>
            <a:lin ang="5400000" scaled="1"/>
          </a:gra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473" name="Rectangle 9"/>
          <p:cNvSpPr>
            <a:spLocks noChangeArrowheads="1"/>
          </p:cNvSpPr>
          <p:nvPr/>
        </p:nvSpPr>
        <p:spPr bwMode="auto">
          <a:xfrm>
            <a:off x="6306534" y="3324473"/>
            <a:ext cx="2343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CC0000"/>
                </a:solidFill>
                <a:latin typeface="Times New Roman" pitchFamily="18" charset="0"/>
              </a:rPr>
              <a:t>+ + + + + + + + + + +</a:t>
            </a:r>
          </a:p>
        </p:txBody>
      </p:sp>
      <p:graphicFrame>
        <p:nvGraphicFramePr>
          <p:cNvPr id="194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707816"/>
              </p:ext>
            </p:extLst>
          </p:nvPr>
        </p:nvGraphicFramePr>
        <p:xfrm>
          <a:off x="6363684" y="3838823"/>
          <a:ext cx="32266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86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3684" y="3838823"/>
                        <a:ext cx="32266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4" name="Rectangle 11"/>
          <p:cNvSpPr>
            <a:spLocks noChangeArrowheads="1"/>
          </p:cNvSpPr>
          <p:nvPr/>
        </p:nvSpPr>
        <p:spPr bwMode="auto">
          <a:xfrm>
            <a:off x="6249384" y="4467473"/>
            <a:ext cx="24003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700" dirty="0">
                <a:solidFill>
                  <a:srgbClr val="0000FF"/>
                </a:solidFill>
                <a:latin typeface="Times New Roman" pitchFamily="18" charset="0"/>
              </a:rPr>
              <a:t>- - - - - - - - - - -</a:t>
            </a:r>
          </a:p>
        </p:txBody>
      </p:sp>
      <p:sp>
        <p:nvSpPr>
          <p:cNvPr id="19475" name="Text Box 12"/>
          <p:cNvSpPr txBox="1">
            <a:spLocks noChangeArrowheads="1"/>
          </p:cNvSpPr>
          <p:nvPr/>
        </p:nvSpPr>
        <p:spPr bwMode="auto">
          <a:xfrm>
            <a:off x="471253" y="240725"/>
            <a:ext cx="29146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三、电极化强度</a:t>
            </a:r>
          </a:p>
        </p:txBody>
      </p:sp>
      <p:graphicFrame>
        <p:nvGraphicFramePr>
          <p:cNvPr id="11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113176"/>
              </p:ext>
            </p:extLst>
          </p:nvPr>
        </p:nvGraphicFramePr>
        <p:xfrm>
          <a:off x="1108565" y="1035824"/>
          <a:ext cx="1318758" cy="861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87" name="Equation" r:id="rId7" imgW="622080" imgH="431640" progId="Equation.DSMT4">
                  <p:embed/>
                </p:oleObj>
              </mc:Choice>
              <mc:Fallback>
                <p:oleObj name="Equation" r:id="rId7" imgW="622080" imgH="4316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565" y="1035824"/>
                        <a:ext cx="1318758" cy="861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616286"/>
              </p:ext>
            </p:extLst>
          </p:nvPr>
        </p:nvGraphicFramePr>
        <p:xfrm>
          <a:off x="2549081" y="3763853"/>
          <a:ext cx="2818305" cy="82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88" name="Equation" r:id="rId9" imgW="1536480" imgH="457200" progId="Equation.DSMT4">
                  <p:embed/>
                </p:oleObj>
              </mc:Choice>
              <mc:Fallback>
                <p:oleObj name="Equation" r:id="rId9" imgW="1536480" imgH="457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081" y="3763853"/>
                        <a:ext cx="2818305" cy="825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7575741" y="2901802"/>
            <a:ext cx="902494" cy="1737122"/>
            <a:chOff x="4474" y="1325"/>
            <a:chExt cx="758" cy="1459"/>
          </a:xfrm>
        </p:grpSpPr>
        <p:grpSp>
          <p:nvGrpSpPr>
            <p:cNvPr id="19493" name="Group 37"/>
            <p:cNvGrpSpPr>
              <a:grpSpLocks/>
            </p:cNvGrpSpPr>
            <p:nvPr/>
          </p:nvGrpSpPr>
          <p:grpSpPr bwMode="auto">
            <a:xfrm>
              <a:off x="4474" y="1931"/>
              <a:ext cx="550" cy="853"/>
              <a:chOff x="4570" y="2027"/>
              <a:chExt cx="550" cy="853"/>
            </a:xfrm>
          </p:grpSpPr>
          <p:sp>
            <p:nvSpPr>
              <p:cNvPr id="19496" name="AutoShape 19">
                <a:hlinkClick r:id="rId11" action="ppaction://hlinksldjump"/>
              </p:cNvPr>
              <p:cNvSpPr>
                <a:spLocks noChangeArrowheads="1"/>
              </p:cNvSpPr>
              <p:nvPr/>
            </p:nvSpPr>
            <p:spPr bwMode="auto">
              <a:xfrm>
                <a:off x="4570" y="2027"/>
                <a:ext cx="278" cy="847"/>
              </a:xfrm>
              <a:prstGeom prst="can">
                <a:avLst>
                  <a:gd name="adj" fmla="val 24537"/>
                </a:avLst>
              </a:prstGeom>
              <a:solidFill>
                <a:srgbClr val="CCFF99">
                  <a:alpha val="50195"/>
                </a:srgbClr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468" name="Object 21"/>
              <p:cNvGraphicFramePr>
                <a:graphicFrameLocks noChangeAspect="1"/>
              </p:cNvGraphicFramePr>
              <p:nvPr/>
            </p:nvGraphicFramePr>
            <p:xfrm>
              <a:off x="4992" y="2304"/>
              <a:ext cx="128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489" name="Equation" r:id="rId12" imgW="88560" imgH="177480" progId="Equation.3">
                      <p:embed/>
                    </p:oleObj>
                  </mc:Choice>
                  <mc:Fallback>
                    <p:oleObj name="Equation" r:id="rId12" imgW="88560" imgH="177480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2" y="2304"/>
                            <a:ext cx="128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9900">
                                    <a:alpha val="50000"/>
                                  </a:srgbClr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97" name="Line 22"/>
              <p:cNvSpPr>
                <a:spLocks noChangeShapeType="1"/>
              </p:cNvSpPr>
              <p:nvPr/>
            </p:nvSpPr>
            <p:spPr bwMode="auto">
              <a:xfrm>
                <a:off x="4944" y="2064"/>
                <a:ext cx="0" cy="81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9494" name="Group 39"/>
            <p:cNvGrpSpPr>
              <a:grpSpLocks/>
            </p:cNvGrpSpPr>
            <p:nvPr/>
          </p:nvGrpSpPr>
          <p:grpSpPr bwMode="auto">
            <a:xfrm>
              <a:off x="4848" y="1325"/>
              <a:ext cx="384" cy="288"/>
              <a:chOff x="4800" y="1421"/>
              <a:chExt cx="384" cy="288"/>
            </a:xfrm>
          </p:grpSpPr>
          <p:sp>
            <p:nvSpPr>
              <p:cNvPr id="11291" name="AutoShape 27"/>
              <p:cNvSpPr>
                <a:spLocks noChangeArrowheads="1"/>
              </p:cNvSpPr>
              <p:nvPr/>
            </p:nvSpPr>
            <p:spPr bwMode="auto">
              <a:xfrm>
                <a:off x="4800" y="1421"/>
                <a:ext cx="384" cy="288"/>
              </a:xfrm>
              <a:prstGeom prst="wedgeRectCallout">
                <a:avLst>
                  <a:gd name="adj1" fmla="val -85752"/>
                  <a:gd name="adj2" fmla="val 167014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6666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zh-CN" b="1">
                  <a:solidFill>
                    <a:srgbClr val="1C1C1C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19467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4231436"/>
                  </p:ext>
                </p:extLst>
              </p:nvPr>
            </p:nvGraphicFramePr>
            <p:xfrm>
              <a:off x="4848" y="1469"/>
              <a:ext cx="314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490" name="公式" r:id="rId14" imgW="342720" imgH="241200" progId="Equation.3">
                      <p:embed/>
                    </p:oleObj>
                  </mc:Choice>
                  <mc:Fallback>
                    <p:oleObj name="公式" r:id="rId14" imgW="342720" imgH="241200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1469"/>
                            <a:ext cx="314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CC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1009800" y="2012187"/>
            <a:ext cx="2971800" cy="1600208"/>
            <a:chOff x="528" y="1842"/>
            <a:chExt cx="2496" cy="1344"/>
          </a:xfrm>
        </p:grpSpPr>
        <p:grpSp>
          <p:nvGrpSpPr>
            <p:cNvPr id="19487" name="Group 44"/>
            <p:cNvGrpSpPr>
              <a:grpSpLocks/>
            </p:cNvGrpSpPr>
            <p:nvPr/>
          </p:nvGrpSpPr>
          <p:grpSpPr bwMode="auto">
            <a:xfrm>
              <a:off x="528" y="2643"/>
              <a:ext cx="2496" cy="543"/>
              <a:chOff x="528" y="2643"/>
              <a:chExt cx="2496" cy="543"/>
            </a:xfrm>
          </p:grpSpPr>
          <p:sp>
            <p:nvSpPr>
              <p:cNvPr id="19492" name="Text Box 15"/>
              <p:cNvSpPr txBox="1">
                <a:spLocks noChangeArrowheads="1"/>
              </p:cNvSpPr>
              <p:nvPr/>
            </p:nvSpPr>
            <p:spPr bwMode="auto">
              <a:xfrm>
                <a:off x="720" y="2643"/>
                <a:ext cx="2304" cy="5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itchFamily="18" charset="0"/>
                  </a:rPr>
                  <a:t>：极化电荷面密度</a:t>
                </a:r>
              </a:p>
            </p:txBody>
          </p:sp>
          <p:graphicFrame>
            <p:nvGraphicFramePr>
              <p:cNvPr id="19466" name="Object 16"/>
              <p:cNvGraphicFramePr>
                <a:graphicFrameLocks noChangeAspect="1"/>
              </p:cNvGraphicFramePr>
              <p:nvPr/>
            </p:nvGraphicFramePr>
            <p:xfrm>
              <a:off x="528" y="2785"/>
              <a:ext cx="262" cy="3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491" name="Equation" r:id="rId16" imgW="152280" imgH="177480" progId="Equation.3">
                      <p:embed/>
                    </p:oleObj>
                  </mc:Choice>
                  <mc:Fallback>
                    <p:oleObj name="Equation" r:id="rId16" imgW="152280" imgH="17748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" y="2785"/>
                            <a:ext cx="262" cy="3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chemeClr val="accent1"/>
                                    </a:gs>
                                    <a:gs pos="50000">
                                      <a:schemeClr val="accent1">
                                        <a:gamma/>
                                        <a:tint val="0"/>
                                        <a:invGamma/>
                                      </a:schemeClr>
                                    </a:gs>
                                    <a:gs pos="100000">
                                      <a:schemeClr val="accent1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488" name="Group 42"/>
            <p:cNvGrpSpPr>
              <a:grpSpLocks/>
            </p:cNvGrpSpPr>
            <p:nvPr/>
          </p:nvGrpSpPr>
          <p:grpSpPr bwMode="auto">
            <a:xfrm>
              <a:off x="528" y="1842"/>
              <a:ext cx="2169" cy="543"/>
              <a:chOff x="528" y="1842"/>
              <a:chExt cx="2169" cy="543"/>
            </a:xfrm>
          </p:grpSpPr>
          <p:graphicFrame>
            <p:nvGraphicFramePr>
              <p:cNvPr id="19465" name="Object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8930667"/>
                  </p:ext>
                </p:extLst>
              </p:nvPr>
            </p:nvGraphicFramePr>
            <p:xfrm>
              <a:off x="528" y="1999"/>
              <a:ext cx="255" cy="3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492" name="Equation" r:id="rId18" imgW="152280" imgH="190440" progId="Equation.DSMT4">
                      <p:embed/>
                    </p:oleObj>
                  </mc:Choice>
                  <mc:Fallback>
                    <p:oleObj name="Equation" r:id="rId18" imgW="152280" imgH="190440" progId="Equation.DSMT4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" y="1999"/>
                            <a:ext cx="255" cy="3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91" name="Text Box 32"/>
              <p:cNvSpPr txBox="1">
                <a:spLocks noChangeArrowheads="1"/>
              </p:cNvSpPr>
              <p:nvPr/>
            </p:nvSpPr>
            <p:spPr bwMode="auto">
              <a:xfrm>
                <a:off x="720" y="1842"/>
                <a:ext cx="1977" cy="5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itchFamily="18" charset="0"/>
                  </a:rPr>
                  <a:t>：</a:t>
                </a:r>
                <a:r>
                  <a:rPr lang="zh-CN" altLang="en-US" sz="2400" b="1" dirty="0">
                    <a:latin typeface="宋体" pitchFamily="2" charset="-122"/>
                  </a:rPr>
                  <a:t>分子电偶极矩</a:t>
                </a:r>
              </a:p>
            </p:txBody>
          </p:sp>
        </p:grpSp>
        <p:grpSp>
          <p:nvGrpSpPr>
            <p:cNvPr id="19489" name="Group 43"/>
            <p:cNvGrpSpPr>
              <a:grpSpLocks/>
            </p:cNvGrpSpPr>
            <p:nvPr/>
          </p:nvGrpSpPr>
          <p:grpSpPr bwMode="auto">
            <a:xfrm>
              <a:off x="528" y="2238"/>
              <a:ext cx="2256" cy="543"/>
              <a:chOff x="528" y="2238"/>
              <a:chExt cx="2256" cy="543"/>
            </a:xfrm>
          </p:grpSpPr>
          <p:sp>
            <p:nvSpPr>
              <p:cNvPr id="19490" name="Text Box 30"/>
              <p:cNvSpPr txBox="1">
                <a:spLocks noChangeArrowheads="1"/>
              </p:cNvSpPr>
              <p:nvPr/>
            </p:nvSpPr>
            <p:spPr bwMode="auto">
              <a:xfrm>
                <a:off x="720" y="2238"/>
                <a:ext cx="2064" cy="5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zh-CN" altLang="en-US" sz="2400" b="1">
                    <a:latin typeface="Times New Roman" pitchFamily="18" charset="0"/>
                  </a:rPr>
                  <a:t>：</a:t>
                </a:r>
                <a:r>
                  <a:rPr lang="zh-CN" altLang="en-US" sz="2400" b="1">
                    <a:latin typeface="宋体" pitchFamily="2" charset="-122"/>
                  </a:rPr>
                  <a:t>电极化强度</a:t>
                </a:r>
              </a:p>
            </p:txBody>
          </p:sp>
          <p:graphicFrame>
            <p:nvGraphicFramePr>
              <p:cNvPr id="19464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5989680"/>
                  </p:ext>
                </p:extLst>
              </p:nvPr>
            </p:nvGraphicFramePr>
            <p:xfrm>
              <a:off x="528" y="2388"/>
              <a:ext cx="254" cy="3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493" name="Equation" r:id="rId20" imgW="152280" imgH="190440" progId="Equation.3">
                      <p:embed/>
                    </p:oleObj>
                  </mc:Choice>
                  <mc:Fallback>
                    <p:oleObj name="Equation" r:id="rId20" imgW="152280" imgH="190440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" y="2388"/>
                            <a:ext cx="254" cy="3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5729075" y="3335831"/>
            <a:ext cx="3131344" cy="1433513"/>
            <a:chOff x="2928" y="1698"/>
            <a:chExt cx="2630" cy="1204"/>
          </a:xfrm>
        </p:grpSpPr>
        <p:grpSp>
          <p:nvGrpSpPr>
            <p:cNvPr id="19480" name="Group 38"/>
            <p:cNvGrpSpPr>
              <a:grpSpLocks/>
            </p:cNvGrpSpPr>
            <p:nvPr/>
          </p:nvGrpSpPr>
          <p:grpSpPr bwMode="auto">
            <a:xfrm>
              <a:off x="3904" y="2064"/>
              <a:ext cx="248" cy="560"/>
              <a:chOff x="3792" y="2160"/>
              <a:chExt cx="248" cy="560"/>
            </a:xfrm>
          </p:grpSpPr>
          <p:sp>
            <p:nvSpPr>
              <p:cNvPr id="19486" name="Line 24"/>
              <p:cNvSpPr>
                <a:spLocks noChangeShapeType="1"/>
              </p:cNvSpPr>
              <p:nvPr/>
            </p:nvSpPr>
            <p:spPr bwMode="auto">
              <a:xfrm>
                <a:off x="3792" y="2160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463" name="Object 25"/>
              <p:cNvGraphicFramePr>
                <a:graphicFrameLocks noChangeAspect="1"/>
              </p:cNvGraphicFramePr>
              <p:nvPr/>
            </p:nvGraphicFramePr>
            <p:xfrm>
              <a:off x="3840" y="2208"/>
              <a:ext cx="20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494" name="Equation" r:id="rId22" imgW="152280" imgH="190440" progId="Equation.3">
                      <p:embed/>
                    </p:oleObj>
                  </mc:Choice>
                  <mc:Fallback>
                    <p:oleObj name="Equation" r:id="rId22" imgW="152280" imgH="19044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2208"/>
                            <a:ext cx="200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481" name="Group 45"/>
            <p:cNvGrpSpPr>
              <a:grpSpLocks/>
            </p:cNvGrpSpPr>
            <p:nvPr/>
          </p:nvGrpSpPr>
          <p:grpSpPr bwMode="auto">
            <a:xfrm>
              <a:off x="2928" y="1698"/>
              <a:ext cx="2630" cy="1204"/>
              <a:chOff x="2928" y="1698"/>
              <a:chExt cx="2630" cy="1204"/>
            </a:xfrm>
          </p:grpSpPr>
          <p:grpSp>
            <p:nvGrpSpPr>
              <p:cNvPr id="19482" name="Group 40"/>
              <p:cNvGrpSpPr>
                <a:grpSpLocks/>
              </p:cNvGrpSpPr>
              <p:nvPr/>
            </p:nvGrpSpPr>
            <p:grpSpPr bwMode="auto">
              <a:xfrm>
                <a:off x="2952" y="1698"/>
                <a:ext cx="2394" cy="465"/>
                <a:chOff x="2904" y="1794"/>
                <a:chExt cx="2394" cy="465"/>
              </a:xfrm>
            </p:grpSpPr>
            <p:sp>
              <p:nvSpPr>
                <p:cNvPr id="19485" name="Rectangle 8"/>
                <p:cNvSpPr>
                  <a:spLocks noChangeArrowheads="1"/>
                </p:cNvSpPr>
                <p:nvPr/>
              </p:nvSpPr>
              <p:spPr bwMode="auto">
                <a:xfrm>
                  <a:off x="3168" y="1794"/>
                  <a:ext cx="2130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3000" dirty="0">
                      <a:solidFill>
                        <a:srgbClr val="0000FF"/>
                      </a:solidFill>
                      <a:latin typeface="Times New Roman" pitchFamily="18" charset="0"/>
                    </a:rPr>
                    <a:t>   -   -   -   -   -        </a:t>
                  </a:r>
                </a:p>
              </p:txBody>
            </p:sp>
            <p:graphicFrame>
              <p:nvGraphicFramePr>
                <p:cNvPr id="19462" name="Object 34"/>
                <p:cNvGraphicFramePr>
                  <a:graphicFrameLocks noChangeAspect="1"/>
                </p:cNvGraphicFramePr>
                <p:nvPr/>
              </p:nvGraphicFramePr>
              <p:xfrm>
                <a:off x="2904" y="1928"/>
                <a:ext cx="440" cy="29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1495" name="Equation" r:id="rId24" imgW="279360" imgH="177480" progId="Equation.3">
                        <p:embed/>
                      </p:oleObj>
                    </mc:Choice>
                    <mc:Fallback>
                      <p:oleObj name="Equation" r:id="rId24" imgW="279360" imgH="177480" progId="Equation.3">
                        <p:embed/>
                        <p:pic>
                          <p:nvPicPr>
                            <p:cNvPr id="0" name="Object 3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04" y="1928"/>
                              <a:ext cx="440" cy="2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gradFill rotWithShape="0">
                                    <a:gsLst>
                                      <a:gs pos="0">
                                        <a:schemeClr val="accent1"/>
                                      </a:gs>
                                      <a:gs pos="50000">
                                        <a:schemeClr val="accent1">
                                          <a:gamma/>
                                          <a:tint val="0"/>
                                          <a:invGamma/>
                                        </a:schemeClr>
                                      </a:gs>
                                      <a:gs pos="100000">
                                        <a:schemeClr val="accent1"/>
                                      </a:gs>
                                    </a:gsLst>
                                    <a:lin ang="5400000" scaled="1"/>
                                  </a:gra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2700">
                                  <a:solidFill>
                                    <a:schemeClr val="tx2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483" name="Group 41"/>
              <p:cNvGrpSpPr>
                <a:grpSpLocks/>
              </p:cNvGrpSpPr>
              <p:nvPr/>
            </p:nvGrpSpPr>
            <p:grpSpPr bwMode="auto">
              <a:xfrm>
                <a:off x="2928" y="2547"/>
                <a:ext cx="2630" cy="355"/>
                <a:chOff x="2880" y="2643"/>
                <a:chExt cx="2630" cy="355"/>
              </a:xfrm>
            </p:grpSpPr>
            <p:sp>
              <p:nvSpPr>
                <p:cNvPr id="1948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168" y="2649"/>
                  <a:ext cx="2342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100" b="1">
                      <a:solidFill>
                        <a:srgbClr val="CC0000"/>
                      </a:solidFill>
                      <a:latin typeface="Times New Roman" pitchFamily="18" charset="0"/>
                    </a:rPr>
                    <a:t>    +    +    +    +    +     </a:t>
                  </a:r>
                </a:p>
              </p:txBody>
            </p:sp>
            <p:graphicFrame>
              <p:nvGraphicFramePr>
                <p:cNvPr id="19461" name="Object 35"/>
                <p:cNvGraphicFramePr>
                  <a:graphicFrameLocks noChangeAspect="1"/>
                </p:cNvGraphicFramePr>
                <p:nvPr/>
              </p:nvGraphicFramePr>
              <p:xfrm>
                <a:off x="2880" y="2643"/>
                <a:ext cx="416" cy="28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1496" name="Equation" r:id="rId26" imgW="279360" imgH="177480" progId="Equation.3">
                        <p:embed/>
                      </p:oleObj>
                    </mc:Choice>
                    <mc:Fallback>
                      <p:oleObj name="Equation" r:id="rId26" imgW="279360" imgH="177480" progId="Equation.3">
                        <p:embed/>
                        <p:pic>
                          <p:nvPicPr>
                            <p:cNvPr id="0" name="Object 3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80" y="2643"/>
                              <a:ext cx="416" cy="28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gradFill rotWithShape="0">
                                    <a:gsLst>
                                      <a:gs pos="0">
                                        <a:schemeClr val="accent1"/>
                                      </a:gs>
                                      <a:gs pos="50000">
                                        <a:schemeClr val="accent1">
                                          <a:gamma/>
                                          <a:tint val="0"/>
                                          <a:invGamma/>
                                        </a:schemeClr>
                                      </a:gs>
                                      <a:gs pos="100000">
                                        <a:schemeClr val="accent1"/>
                                      </a:gs>
                                    </a:gsLst>
                                    <a:lin ang="5400000" scaled="1"/>
                                  </a:gra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2700">
                                  <a:solidFill>
                                    <a:schemeClr val="tx2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471253" y="3762872"/>
            <a:ext cx="3236474" cy="5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各项同性介质：</a:t>
            </a:r>
            <a:endParaRPr lang="zh-CN" altLang="en-US" sz="2400" b="1" dirty="0">
              <a:latin typeface="Times New Roman" pitchFamily="18" charset="0"/>
            </a:endParaRPr>
          </a:p>
        </p:txBody>
      </p:sp>
      <p:sp>
        <p:nvSpPr>
          <p:cNvPr id="43" name="Text Box 32"/>
          <p:cNvSpPr txBox="1">
            <a:spLocks noChangeArrowheads="1"/>
          </p:cNvSpPr>
          <p:nvPr/>
        </p:nvSpPr>
        <p:spPr bwMode="auto">
          <a:xfrm>
            <a:off x="3210703" y="169313"/>
            <a:ext cx="4124532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100" b="1" dirty="0">
                <a:latin typeface="Times New Roman" pitchFamily="18" charset="0"/>
              </a:rPr>
              <a:t>单位体积中，电偶极矩的矢量和</a:t>
            </a:r>
            <a:r>
              <a:rPr lang="en-US" altLang="zh-CN" sz="2100" b="1" dirty="0">
                <a:latin typeface="Times New Roman" pitchFamily="18" charset="0"/>
              </a:rPr>
              <a:t>.</a:t>
            </a:r>
            <a:endParaRPr lang="zh-CN" altLang="en-US" sz="2100" b="1" dirty="0">
              <a:latin typeface="宋体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531620" y="820297"/>
            <a:ext cx="620101" cy="2559511"/>
            <a:chOff x="7730759" y="1081029"/>
            <a:chExt cx="826801" cy="3412682"/>
          </a:xfrm>
        </p:grpSpPr>
        <p:grpSp>
          <p:nvGrpSpPr>
            <p:cNvPr id="66" name="组合 65"/>
            <p:cNvGrpSpPr/>
            <p:nvPr/>
          </p:nvGrpSpPr>
          <p:grpSpPr>
            <a:xfrm>
              <a:off x="7730759" y="1081029"/>
              <a:ext cx="826801" cy="2569626"/>
              <a:chOff x="1113483" y="1802090"/>
              <a:chExt cx="1069276" cy="3323220"/>
            </a:xfrm>
          </p:grpSpPr>
          <p:sp>
            <p:nvSpPr>
              <p:cNvPr id="67" name="AutoShape 19">
                <a:hlinkClick r:id="rId11" action="ppaction://hlinksldjump"/>
              </p:cNvPr>
              <p:cNvSpPr>
                <a:spLocks noChangeArrowheads="1"/>
              </p:cNvSpPr>
              <p:nvPr/>
            </p:nvSpPr>
            <p:spPr bwMode="auto">
              <a:xfrm>
                <a:off x="1113483" y="1802090"/>
                <a:ext cx="1069276" cy="3323220"/>
              </a:xfrm>
              <a:prstGeom prst="can">
                <a:avLst>
                  <a:gd name="adj" fmla="val 24537"/>
                </a:avLst>
              </a:prstGeom>
              <a:solidFill>
                <a:srgbClr val="CCFF99">
                  <a:alpha val="50195"/>
                </a:srgbClr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1146079" y="2468551"/>
                <a:ext cx="984579" cy="613835"/>
                <a:chOff x="1140544" y="1844208"/>
                <a:chExt cx="984580" cy="613835"/>
              </a:xfrm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1140544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88" name="组合 187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91" name="直接连接符 190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直接连接符 191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89" name="直接连接符 188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直接箭头连接符 189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1410648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86" name="直接连接符 185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直接连接符 186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84" name="直接连接符 183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箭头连接符 184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1680752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78" name="组合 177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81" name="直接连接符 180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直接连接符 181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9" name="直接连接符 178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直接箭头连接符 179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组合 171"/>
                <p:cNvGrpSpPr/>
                <p:nvPr/>
              </p:nvGrpSpPr>
              <p:grpSpPr>
                <a:xfrm>
                  <a:off x="1950857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76" name="直接连接符 175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直接连接符 176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4" name="直接连接符 173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直接箭头连接符 174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9" name="组合 68"/>
              <p:cNvGrpSpPr/>
              <p:nvPr/>
            </p:nvGrpSpPr>
            <p:grpSpPr>
              <a:xfrm>
                <a:off x="1146079" y="3095683"/>
                <a:ext cx="984579" cy="613835"/>
                <a:chOff x="1140544" y="1844208"/>
                <a:chExt cx="984580" cy="613835"/>
              </a:xfrm>
            </p:grpSpPr>
            <p:grpSp>
              <p:nvGrpSpPr>
                <p:cNvPr id="145" name="组合 144"/>
                <p:cNvGrpSpPr/>
                <p:nvPr/>
              </p:nvGrpSpPr>
              <p:grpSpPr>
                <a:xfrm>
                  <a:off x="1140544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64" name="组合 163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67" name="直接连接符 166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直接连接符 167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65" name="直接连接符 164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直接箭头连接符 165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" name="组合 145"/>
                <p:cNvGrpSpPr/>
                <p:nvPr/>
              </p:nvGrpSpPr>
              <p:grpSpPr>
                <a:xfrm>
                  <a:off x="1410648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59" name="组合 158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62" name="直接连接符 161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直接连接符 162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60" name="直接连接符 159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直接箭头连接符 160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7" name="组合 146"/>
                <p:cNvGrpSpPr/>
                <p:nvPr/>
              </p:nvGrpSpPr>
              <p:grpSpPr>
                <a:xfrm>
                  <a:off x="1680752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54" name="组合 153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57" name="直接连接符 156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直接连接符 157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55" name="直接连接符 154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接箭头连接符 155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组合 147"/>
                <p:cNvGrpSpPr/>
                <p:nvPr/>
              </p:nvGrpSpPr>
              <p:grpSpPr>
                <a:xfrm>
                  <a:off x="1950857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49" name="组合 148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52" name="直接连接符 151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直接连接符 152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50" name="直接连接符 149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直接箭头连接符 150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" name="组合 69"/>
              <p:cNvGrpSpPr/>
              <p:nvPr/>
            </p:nvGrpSpPr>
            <p:grpSpPr>
              <a:xfrm>
                <a:off x="1146079" y="3722814"/>
                <a:ext cx="984579" cy="613835"/>
                <a:chOff x="1140544" y="1844208"/>
                <a:chExt cx="984580" cy="613835"/>
              </a:xfrm>
            </p:grpSpPr>
            <p:grpSp>
              <p:nvGrpSpPr>
                <p:cNvPr id="121" name="组合 120"/>
                <p:cNvGrpSpPr/>
                <p:nvPr/>
              </p:nvGrpSpPr>
              <p:grpSpPr>
                <a:xfrm>
                  <a:off x="1140544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40" name="组合 139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43" name="直接连接符 142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接连接符 143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41" name="直接连接符 140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接箭头连接符 141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组合 121"/>
                <p:cNvGrpSpPr/>
                <p:nvPr/>
              </p:nvGrpSpPr>
              <p:grpSpPr>
                <a:xfrm>
                  <a:off x="1410648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35" name="组合 134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38" name="直接连接符 137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接连接符 138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36" name="直接连接符 135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接箭头连接符 136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组合 122"/>
                <p:cNvGrpSpPr/>
                <p:nvPr/>
              </p:nvGrpSpPr>
              <p:grpSpPr>
                <a:xfrm>
                  <a:off x="1680752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33" name="直接连接符 132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直接连接符 133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31" name="直接连接符 130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接箭头连接符 131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组合 123"/>
                <p:cNvGrpSpPr/>
                <p:nvPr/>
              </p:nvGrpSpPr>
              <p:grpSpPr>
                <a:xfrm>
                  <a:off x="1950857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25" name="组合 124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28" name="直接连接符 127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直接连接符 128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6" name="直接连接符 125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直接箭头连接符 126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1" name="组合 70"/>
              <p:cNvGrpSpPr/>
              <p:nvPr/>
            </p:nvGrpSpPr>
            <p:grpSpPr>
              <a:xfrm>
                <a:off x="1146079" y="4359777"/>
                <a:ext cx="984579" cy="613835"/>
                <a:chOff x="1140544" y="1844208"/>
                <a:chExt cx="984580" cy="613835"/>
              </a:xfrm>
            </p:grpSpPr>
            <p:grpSp>
              <p:nvGrpSpPr>
                <p:cNvPr id="97" name="组合 96"/>
                <p:cNvGrpSpPr/>
                <p:nvPr/>
              </p:nvGrpSpPr>
              <p:grpSpPr>
                <a:xfrm>
                  <a:off x="1140544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16" name="组合 115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17" name="直接连接符 116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接箭头连接符 117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组合 97"/>
                <p:cNvGrpSpPr/>
                <p:nvPr/>
              </p:nvGrpSpPr>
              <p:grpSpPr>
                <a:xfrm>
                  <a:off x="1410648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11" name="组合 110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接箭头连接符 112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组合 98"/>
                <p:cNvGrpSpPr/>
                <p:nvPr/>
              </p:nvGrpSpPr>
              <p:grpSpPr>
                <a:xfrm>
                  <a:off x="1680752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06" name="组合 105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09" name="直接连接符 108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直接连接符 109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箭头连接符 107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1950857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101" name="组合 100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104" name="直接连接符 103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直接连接符 104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2" name="直接连接符 101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接箭头连接符 102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2" name="组合 71"/>
              <p:cNvGrpSpPr/>
              <p:nvPr/>
            </p:nvGrpSpPr>
            <p:grpSpPr>
              <a:xfrm>
                <a:off x="1146080" y="1841421"/>
                <a:ext cx="984579" cy="613835"/>
                <a:chOff x="1140544" y="1844208"/>
                <a:chExt cx="984580" cy="613835"/>
              </a:xfrm>
            </p:grpSpPr>
            <p:grpSp>
              <p:nvGrpSpPr>
                <p:cNvPr id="73" name="组合 72"/>
                <p:cNvGrpSpPr/>
                <p:nvPr/>
              </p:nvGrpSpPr>
              <p:grpSpPr>
                <a:xfrm>
                  <a:off x="1140544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92" name="组合 91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95" name="直接连接符 94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接连接符 95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93" name="直接连接符 92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接箭头连接符 93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组合 73"/>
                <p:cNvGrpSpPr/>
                <p:nvPr/>
              </p:nvGrpSpPr>
              <p:grpSpPr>
                <a:xfrm>
                  <a:off x="1410648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87" name="组合 86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90" name="直接连接符 89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接连接符 90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88" name="直接连接符 87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接箭头连接符 88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组合 74"/>
                <p:cNvGrpSpPr/>
                <p:nvPr/>
              </p:nvGrpSpPr>
              <p:grpSpPr>
                <a:xfrm>
                  <a:off x="1680752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85" name="直接连接符 84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直接连接符 85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83" name="直接连接符 82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箭头连接符 83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组合 75"/>
                <p:cNvGrpSpPr/>
                <p:nvPr/>
              </p:nvGrpSpPr>
              <p:grpSpPr>
                <a:xfrm>
                  <a:off x="1950857" y="1844208"/>
                  <a:ext cx="174267" cy="613835"/>
                  <a:chOff x="6626942" y="1292095"/>
                  <a:chExt cx="174267" cy="613835"/>
                </a:xfrm>
              </p:grpSpPr>
              <p:grpSp>
                <p:nvGrpSpPr>
                  <p:cNvPr id="77" name="组合 76"/>
                  <p:cNvGrpSpPr/>
                  <p:nvPr/>
                </p:nvGrpSpPr>
                <p:grpSpPr>
                  <a:xfrm>
                    <a:off x="6626942" y="1292095"/>
                    <a:ext cx="174267" cy="174267"/>
                    <a:chOff x="6626942" y="1292095"/>
                    <a:chExt cx="348533" cy="348533"/>
                  </a:xfrm>
                </p:grpSpPr>
                <p:cxnSp>
                  <p:nvCxnSpPr>
                    <p:cNvPr id="80" name="直接连接符 79"/>
                    <p:cNvCxnSpPr/>
                    <p:nvPr/>
                  </p:nvCxnSpPr>
                  <p:spPr>
                    <a:xfrm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直接连接符 80"/>
                    <p:cNvCxnSpPr/>
                    <p:nvPr/>
                  </p:nvCxnSpPr>
                  <p:spPr>
                    <a:xfrm rot="16200000">
                      <a:off x="6626942" y="1466362"/>
                      <a:ext cx="348533" cy="0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8" name="直接连接符 77"/>
                  <p:cNvCxnSpPr/>
                  <p:nvPr/>
                </p:nvCxnSpPr>
                <p:spPr>
                  <a:xfrm>
                    <a:off x="6626942" y="1905930"/>
                    <a:ext cx="174267" cy="0"/>
                  </a:xfrm>
                  <a:prstGeom prst="line">
                    <a:avLst/>
                  </a:prstGeom>
                  <a:ln w="254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箭头连接符 78"/>
                  <p:cNvCxnSpPr/>
                  <p:nvPr/>
                </p:nvCxnSpPr>
                <p:spPr>
                  <a:xfrm flipV="1">
                    <a:off x="6714076" y="1466363"/>
                    <a:ext cx="0" cy="410071"/>
                  </a:xfrm>
                  <a:prstGeom prst="straightConnector1">
                    <a:avLst/>
                  </a:prstGeom>
                  <a:ln>
                    <a:tailEnd type="stealth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" name="上箭头 3"/>
            <p:cNvSpPr/>
            <p:nvPr/>
          </p:nvSpPr>
          <p:spPr bwMode="auto">
            <a:xfrm>
              <a:off x="8008068" y="3641843"/>
              <a:ext cx="119931" cy="851868"/>
            </a:xfrm>
            <a:prstGeom prst="upArrow">
              <a:avLst>
                <a:gd name="adj1" fmla="val 50000"/>
                <a:gd name="adj2" fmla="val 152715"/>
              </a:avLst>
            </a:prstGeom>
            <a:gradFill>
              <a:lin ang="0" scaled="0"/>
            </a:gradFill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algn="ctr" eaLnBrk="0" hangingPunct="0">
                <a:lnSpc>
                  <a:spcPct val="130000"/>
                </a:lnSpc>
              </a:pPr>
              <a:endParaRPr kumimoji="1" lang="zh-CN" altLang="en-US" sz="2400" b="1" dirty="0">
                <a:latin typeface="Times New Roman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66242" y="820297"/>
            <a:ext cx="1342278" cy="1927220"/>
            <a:chOff x="5776924" y="1081029"/>
            <a:chExt cx="1789704" cy="2569626"/>
          </a:xfrm>
        </p:grpSpPr>
        <p:grpSp>
          <p:nvGrpSpPr>
            <p:cNvPr id="45" name="组合 44"/>
            <p:cNvGrpSpPr/>
            <p:nvPr/>
          </p:nvGrpSpPr>
          <p:grpSpPr>
            <a:xfrm>
              <a:off x="5776924" y="1081029"/>
              <a:ext cx="826801" cy="2569626"/>
              <a:chOff x="2794800" y="1802091"/>
              <a:chExt cx="1069277" cy="3323221"/>
            </a:xfrm>
          </p:grpSpPr>
          <p:sp>
            <p:nvSpPr>
              <p:cNvPr id="46" name="AutoShape 19">
                <a:hlinkClick r:id="rId11" action="ppaction://hlinksldjump"/>
              </p:cNvPr>
              <p:cNvSpPr>
                <a:spLocks noChangeArrowheads="1"/>
              </p:cNvSpPr>
              <p:nvPr/>
            </p:nvSpPr>
            <p:spPr bwMode="auto">
              <a:xfrm>
                <a:off x="2794800" y="1802091"/>
                <a:ext cx="1069277" cy="3323221"/>
              </a:xfrm>
              <a:prstGeom prst="can">
                <a:avLst>
                  <a:gd name="adj" fmla="val 24537"/>
                </a:avLst>
              </a:prstGeom>
              <a:solidFill>
                <a:srgbClr val="CCFF99">
                  <a:alpha val="50195"/>
                </a:srgbClr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835638" y="1831588"/>
                <a:ext cx="984580" cy="174267"/>
                <a:chOff x="4941331" y="1802091"/>
                <a:chExt cx="984580" cy="174267"/>
              </a:xfrm>
            </p:grpSpPr>
            <p:cxnSp>
              <p:nvCxnSpPr>
                <p:cNvPr id="58" name="直接连接符 57"/>
                <p:cNvCxnSpPr/>
                <p:nvPr/>
              </p:nvCxnSpPr>
              <p:spPr>
                <a:xfrm>
                  <a:off x="4941331" y="1889225"/>
                  <a:ext cx="174267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rot="16200000">
                  <a:off x="4941331" y="1889225"/>
                  <a:ext cx="174267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5211435" y="1889225"/>
                  <a:ext cx="174267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rot="16200000">
                  <a:off x="5211435" y="1889225"/>
                  <a:ext cx="174267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5481539" y="1889225"/>
                  <a:ext cx="174267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 rot="16200000">
                  <a:off x="5481539" y="1889225"/>
                  <a:ext cx="174267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>
                  <a:off x="5751644" y="1889225"/>
                  <a:ext cx="174267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rot="16200000">
                  <a:off x="5751644" y="1889225"/>
                  <a:ext cx="174267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组合 47"/>
              <p:cNvGrpSpPr/>
              <p:nvPr/>
            </p:nvGrpSpPr>
            <p:grpSpPr>
              <a:xfrm>
                <a:off x="2835638" y="4963782"/>
                <a:ext cx="984580" cy="0"/>
                <a:chOff x="4941331" y="2415926"/>
                <a:chExt cx="984580" cy="0"/>
              </a:xfrm>
            </p:grpSpPr>
            <p:cxnSp>
              <p:nvCxnSpPr>
                <p:cNvPr id="54" name="直接连接符 53"/>
                <p:cNvCxnSpPr/>
                <p:nvPr/>
              </p:nvCxnSpPr>
              <p:spPr>
                <a:xfrm>
                  <a:off x="4941331" y="2415926"/>
                  <a:ext cx="174267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>
                  <a:off x="5211435" y="2415926"/>
                  <a:ext cx="174267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>
                  <a:off x="5481539" y="2415926"/>
                  <a:ext cx="174267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>
                  <a:off x="5751644" y="2415926"/>
                  <a:ext cx="174267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组合 48"/>
              <p:cNvGrpSpPr/>
              <p:nvPr/>
            </p:nvGrpSpPr>
            <p:grpSpPr>
              <a:xfrm>
                <a:off x="2922772" y="1966527"/>
                <a:ext cx="810313" cy="2987423"/>
                <a:chOff x="5028465" y="1976359"/>
                <a:chExt cx="810313" cy="410071"/>
              </a:xfrm>
            </p:grpSpPr>
            <p:cxnSp>
              <p:nvCxnSpPr>
                <p:cNvPr id="50" name="直接箭头连接符 49"/>
                <p:cNvCxnSpPr/>
                <p:nvPr/>
              </p:nvCxnSpPr>
              <p:spPr>
                <a:xfrm flipV="1">
                  <a:off x="5028465" y="1976359"/>
                  <a:ext cx="0" cy="410071"/>
                </a:xfrm>
                <a:prstGeom prst="straightConnector1">
                  <a:avLst/>
                </a:prstGeom>
                <a:ln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箭头连接符 50"/>
                <p:cNvCxnSpPr/>
                <p:nvPr/>
              </p:nvCxnSpPr>
              <p:spPr>
                <a:xfrm flipV="1">
                  <a:off x="5298569" y="1976359"/>
                  <a:ext cx="0" cy="410071"/>
                </a:xfrm>
                <a:prstGeom prst="straightConnector1">
                  <a:avLst/>
                </a:prstGeom>
                <a:ln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箭头连接符 51"/>
                <p:cNvCxnSpPr/>
                <p:nvPr/>
              </p:nvCxnSpPr>
              <p:spPr>
                <a:xfrm flipV="1">
                  <a:off x="5568673" y="1976359"/>
                  <a:ext cx="0" cy="410071"/>
                </a:xfrm>
                <a:prstGeom prst="straightConnector1">
                  <a:avLst/>
                </a:prstGeom>
                <a:ln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/>
                <p:cNvCxnSpPr/>
                <p:nvPr/>
              </p:nvCxnSpPr>
              <p:spPr>
                <a:xfrm flipV="1">
                  <a:off x="5838778" y="1976359"/>
                  <a:ext cx="0" cy="410071"/>
                </a:xfrm>
                <a:prstGeom prst="straightConnector1">
                  <a:avLst/>
                </a:prstGeom>
                <a:ln>
                  <a:tailEnd type="stealth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5" name="上箭头 194"/>
            <p:cNvSpPr/>
            <p:nvPr/>
          </p:nvSpPr>
          <p:spPr bwMode="auto">
            <a:xfrm rot="16200000">
              <a:off x="7080728" y="3144582"/>
              <a:ext cx="119931" cy="851868"/>
            </a:xfrm>
            <a:prstGeom prst="upArrow">
              <a:avLst>
                <a:gd name="adj1" fmla="val 50000"/>
                <a:gd name="adj2" fmla="val 152715"/>
              </a:avLst>
            </a:prstGeom>
            <a:gradFill>
              <a:lin ang="0" scaled="0"/>
            </a:gradFill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algn="ctr" eaLnBrk="0" hangingPunct="0">
                <a:lnSpc>
                  <a:spcPct val="130000"/>
                </a:lnSpc>
              </a:pPr>
              <a:endParaRPr kumimoji="1" lang="zh-CN" altLang="en-US" sz="2400" b="1" dirty="0">
                <a:latin typeface="Times New Roman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55840" y="888948"/>
            <a:ext cx="1199027" cy="515540"/>
            <a:chOff x="2512252" y="915442"/>
            <a:chExt cx="1598703" cy="687387"/>
          </a:xfrm>
        </p:grpSpPr>
        <p:graphicFrame>
          <p:nvGraphicFramePr>
            <p:cNvPr id="4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84408"/>
                </p:ext>
              </p:extLst>
            </p:nvPr>
          </p:nvGraphicFramePr>
          <p:xfrm>
            <a:off x="3378200" y="915442"/>
            <a:ext cx="732755" cy="687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497" name="Equation" r:id="rId28" imgW="203040" imgH="241200" progId="Equation.DSMT4">
                    <p:embed/>
                  </p:oleObj>
                </mc:Choice>
                <mc:Fallback>
                  <p:oleObj name="Equation" r:id="rId28" imgW="20304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8200" y="915442"/>
                          <a:ext cx="732755" cy="687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任意多边形 7"/>
            <p:cNvSpPr/>
            <p:nvPr/>
          </p:nvSpPr>
          <p:spPr bwMode="auto">
            <a:xfrm rot="393901">
              <a:off x="2512252" y="1239020"/>
              <a:ext cx="875071" cy="294967"/>
            </a:xfrm>
            <a:custGeom>
              <a:avLst/>
              <a:gdLst>
                <a:gd name="connsiteX0" fmla="*/ 0 w 875071"/>
                <a:gd name="connsiteY0" fmla="*/ 294967 h 294967"/>
                <a:gd name="connsiteX1" fmla="*/ 294968 w 875071"/>
                <a:gd name="connsiteY1" fmla="*/ 98322 h 294967"/>
                <a:gd name="connsiteX2" fmla="*/ 422787 w 875071"/>
                <a:gd name="connsiteY2" fmla="*/ 49161 h 294967"/>
                <a:gd name="connsiteX3" fmla="*/ 875071 w 875071"/>
                <a:gd name="connsiteY3" fmla="*/ 0 h 294967"/>
                <a:gd name="connsiteX0" fmla="*/ 0 w 875071"/>
                <a:gd name="connsiteY0" fmla="*/ 294967 h 294967"/>
                <a:gd name="connsiteX1" fmla="*/ 294968 w 875071"/>
                <a:gd name="connsiteY1" fmla="*/ 98322 h 294967"/>
                <a:gd name="connsiteX2" fmla="*/ 875071 w 875071"/>
                <a:gd name="connsiteY2" fmla="*/ 0 h 294967"/>
                <a:gd name="connsiteX0" fmla="*/ 0 w 875071"/>
                <a:gd name="connsiteY0" fmla="*/ 294967 h 294967"/>
                <a:gd name="connsiteX1" fmla="*/ 355928 w 875071"/>
                <a:gd name="connsiteY1" fmla="*/ 83082 h 294967"/>
                <a:gd name="connsiteX2" fmla="*/ 875071 w 875071"/>
                <a:gd name="connsiteY2" fmla="*/ 0 h 294967"/>
                <a:gd name="connsiteX0" fmla="*/ 0 w 875071"/>
                <a:gd name="connsiteY0" fmla="*/ 294967 h 294967"/>
                <a:gd name="connsiteX1" fmla="*/ 355928 w 875071"/>
                <a:gd name="connsiteY1" fmla="*/ 83082 h 294967"/>
                <a:gd name="connsiteX2" fmla="*/ 875071 w 875071"/>
                <a:gd name="connsiteY2" fmla="*/ 0 h 294967"/>
                <a:gd name="connsiteX0" fmla="*/ 0 w 875071"/>
                <a:gd name="connsiteY0" fmla="*/ 294967 h 294967"/>
                <a:gd name="connsiteX1" fmla="*/ 355928 w 875071"/>
                <a:gd name="connsiteY1" fmla="*/ 83082 h 294967"/>
                <a:gd name="connsiteX2" fmla="*/ 875071 w 875071"/>
                <a:gd name="connsiteY2" fmla="*/ 0 h 29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071" h="294967">
                  <a:moveTo>
                    <a:pt x="0" y="294967"/>
                  </a:moveTo>
                  <a:cubicBezTo>
                    <a:pt x="112252" y="217128"/>
                    <a:pt x="141503" y="160183"/>
                    <a:pt x="355928" y="83082"/>
                  </a:cubicBezTo>
                  <a:cubicBezTo>
                    <a:pt x="570353" y="5981"/>
                    <a:pt x="754216" y="20484"/>
                    <a:pt x="875071" y="0"/>
                  </a:cubicBezTo>
                </a:path>
              </a:pathLst>
            </a:custGeom>
            <a:noFill/>
            <a:ln w="19050">
              <a:solidFill>
                <a:srgbClr val="008000"/>
              </a:solidFill>
              <a:headEnd/>
              <a:tailEnd type="stealth" w="lg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15647" y="1557678"/>
            <a:ext cx="1981172" cy="507831"/>
            <a:chOff x="2363429" y="1921381"/>
            <a:chExt cx="2641563" cy="677108"/>
          </a:xfrm>
        </p:grpSpPr>
        <p:sp>
          <p:nvSpPr>
            <p:cNvPr id="199" name="任意多边形 198"/>
            <p:cNvSpPr/>
            <p:nvPr/>
          </p:nvSpPr>
          <p:spPr bwMode="auto">
            <a:xfrm rot="21087366" flipV="1">
              <a:off x="2363429" y="2068751"/>
              <a:ext cx="875071" cy="294967"/>
            </a:xfrm>
            <a:custGeom>
              <a:avLst/>
              <a:gdLst>
                <a:gd name="connsiteX0" fmla="*/ 0 w 875071"/>
                <a:gd name="connsiteY0" fmla="*/ 294967 h 294967"/>
                <a:gd name="connsiteX1" fmla="*/ 294968 w 875071"/>
                <a:gd name="connsiteY1" fmla="*/ 98322 h 294967"/>
                <a:gd name="connsiteX2" fmla="*/ 422787 w 875071"/>
                <a:gd name="connsiteY2" fmla="*/ 49161 h 294967"/>
                <a:gd name="connsiteX3" fmla="*/ 875071 w 875071"/>
                <a:gd name="connsiteY3" fmla="*/ 0 h 294967"/>
                <a:gd name="connsiteX0" fmla="*/ 0 w 875071"/>
                <a:gd name="connsiteY0" fmla="*/ 294967 h 294967"/>
                <a:gd name="connsiteX1" fmla="*/ 294968 w 875071"/>
                <a:gd name="connsiteY1" fmla="*/ 98322 h 294967"/>
                <a:gd name="connsiteX2" fmla="*/ 875071 w 875071"/>
                <a:gd name="connsiteY2" fmla="*/ 0 h 294967"/>
                <a:gd name="connsiteX0" fmla="*/ 0 w 875071"/>
                <a:gd name="connsiteY0" fmla="*/ 294967 h 294967"/>
                <a:gd name="connsiteX1" fmla="*/ 355928 w 875071"/>
                <a:gd name="connsiteY1" fmla="*/ 83082 h 294967"/>
                <a:gd name="connsiteX2" fmla="*/ 875071 w 875071"/>
                <a:gd name="connsiteY2" fmla="*/ 0 h 294967"/>
                <a:gd name="connsiteX0" fmla="*/ 0 w 875071"/>
                <a:gd name="connsiteY0" fmla="*/ 294967 h 294967"/>
                <a:gd name="connsiteX1" fmla="*/ 355928 w 875071"/>
                <a:gd name="connsiteY1" fmla="*/ 83082 h 294967"/>
                <a:gd name="connsiteX2" fmla="*/ 875071 w 875071"/>
                <a:gd name="connsiteY2" fmla="*/ 0 h 294967"/>
                <a:gd name="connsiteX0" fmla="*/ 0 w 875071"/>
                <a:gd name="connsiteY0" fmla="*/ 294967 h 294967"/>
                <a:gd name="connsiteX1" fmla="*/ 355928 w 875071"/>
                <a:gd name="connsiteY1" fmla="*/ 83082 h 294967"/>
                <a:gd name="connsiteX2" fmla="*/ 875071 w 875071"/>
                <a:gd name="connsiteY2" fmla="*/ 0 h 29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071" h="294967">
                  <a:moveTo>
                    <a:pt x="0" y="294967"/>
                  </a:moveTo>
                  <a:cubicBezTo>
                    <a:pt x="112252" y="217128"/>
                    <a:pt x="141503" y="160183"/>
                    <a:pt x="355928" y="83082"/>
                  </a:cubicBezTo>
                  <a:cubicBezTo>
                    <a:pt x="570353" y="5981"/>
                    <a:pt x="754216" y="20484"/>
                    <a:pt x="875071" y="0"/>
                  </a:cubicBezTo>
                </a:path>
              </a:pathLst>
            </a:custGeom>
            <a:noFill/>
            <a:ln w="19050">
              <a:solidFill>
                <a:srgbClr val="008000"/>
              </a:solidFill>
              <a:headEnd/>
              <a:tailEnd type="stealth" w="lg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Text Box 32"/>
            <p:cNvSpPr txBox="1">
              <a:spLocks noChangeArrowheads="1"/>
            </p:cNvSpPr>
            <p:nvPr/>
          </p:nvSpPr>
          <p:spPr bwMode="auto">
            <a:xfrm>
              <a:off x="3188736" y="1921381"/>
              <a:ext cx="1816256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8000"/>
                  </a:solidFill>
                  <a:latin typeface="Times New Roman" pitchFamily="18" charset="0"/>
                </a:rPr>
                <a:t>宏观小体积</a:t>
              </a:r>
              <a:endParaRPr lang="zh-CN" altLang="en-US" b="1" dirty="0">
                <a:solidFill>
                  <a:srgbClr val="008000"/>
                </a:solidFill>
                <a:latin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1" name="Text Box 16"/>
          <p:cNvSpPr txBox="1">
            <a:spLocks noChangeArrowheads="1"/>
          </p:cNvSpPr>
          <p:nvPr/>
        </p:nvSpPr>
        <p:spPr bwMode="auto">
          <a:xfrm>
            <a:off x="570191" y="256603"/>
            <a:ext cx="5314950" cy="476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CC0000"/>
                </a:solidFill>
                <a:latin typeface="宋体" pitchFamily="2" charset="-122"/>
              </a:rPr>
              <a:t>四、极</a:t>
            </a:r>
            <a:r>
              <a:rPr lang="zh-CN" altLang="en-US" sz="2400" b="1" dirty="0">
                <a:solidFill>
                  <a:srgbClr val="CC0000"/>
                </a:solidFill>
                <a:latin typeface="宋体" pitchFamily="2" charset="-122"/>
              </a:rPr>
              <a:t>化电荷与自由电荷的关系</a:t>
            </a:r>
          </a:p>
        </p:txBody>
      </p:sp>
      <p:graphicFrame>
        <p:nvGraphicFramePr>
          <p:cNvPr id="1230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937835"/>
              </p:ext>
            </p:extLst>
          </p:nvPr>
        </p:nvGraphicFramePr>
        <p:xfrm>
          <a:off x="1280161" y="826056"/>
          <a:ext cx="2228850" cy="873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2" name="Equation" r:id="rId3" imgW="1066680" imgH="431640" progId="Equation.3">
                  <p:embed/>
                </p:oleObj>
              </mc:Choice>
              <mc:Fallback>
                <p:oleObj name="Equation" r:id="rId3" imgW="1066680" imgH="4316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161" y="826056"/>
                        <a:ext cx="2228850" cy="8739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927398"/>
              </p:ext>
            </p:extLst>
          </p:nvPr>
        </p:nvGraphicFramePr>
        <p:xfrm>
          <a:off x="1280161" y="1832610"/>
          <a:ext cx="1657350" cy="877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3" name="Equation" r:id="rId5" imgW="812520" imgH="431640" progId="Equation.3">
                  <p:embed/>
                </p:oleObj>
              </mc:Choice>
              <mc:Fallback>
                <p:oleObj name="Equation" r:id="rId5" imgW="812520" imgH="431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161" y="1832610"/>
                        <a:ext cx="1657350" cy="8774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487322"/>
              </p:ext>
            </p:extLst>
          </p:nvPr>
        </p:nvGraphicFramePr>
        <p:xfrm>
          <a:off x="1226584" y="2842736"/>
          <a:ext cx="1764506" cy="853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4" name="Equation" r:id="rId7" imgW="838080" imgH="431640" progId="Equation.DSMT4">
                  <p:embed/>
                </p:oleObj>
              </mc:Choice>
              <mc:Fallback>
                <p:oleObj name="Equation" r:id="rId7" imgW="838080" imgH="43164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584" y="2842736"/>
                        <a:ext cx="1764506" cy="853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accent1"/>
                                </a:gs>
                                <a:gs pos="50000">
                                  <a:schemeClr val="accent1">
                                    <a:gamma/>
                                    <a:tint val="0"/>
                                    <a:invGamma/>
                                  </a:schemeClr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66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25660"/>
              </p:ext>
            </p:extLst>
          </p:nvPr>
        </p:nvGraphicFramePr>
        <p:xfrm>
          <a:off x="1280161" y="3829050"/>
          <a:ext cx="1657350" cy="853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5" name="Equation" r:id="rId9" imgW="812520" imgH="431640" progId="Equation.DSMT4">
                  <p:embed/>
                </p:oleObj>
              </mc:Choice>
              <mc:Fallback>
                <p:oleObj name="Equation" r:id="rId9" imgW="812520" imgH="43164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161" y="3829050"/>
                        <a:ext cx="1657350" cy="853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accent1"/>
                                </a:gs>
                                <a:gs pos="50000">
                                  <a:schemeClr val="accent1">
                                    <a:gamma/>
                                    <a:tint val="0"/>
                                    <a:invGamma/>
                                  </a:schemeClr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66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2" name="Rectangle 31"/>
          <p:cNvSpPr>
            <a:spLocks noChangeArrowheads="1"/>
          </p:cNvSpPr>
          <p:nvPr/>
        </p:nvSpPr>
        <p:spPr bwMode="auto">
          <a:xfrm>
            <a:off x="5109210" y="1428750"/>
            <a:ext cx="2971800" cy="2400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3" name="Rectangle 32" descr="20%"/>
          <p:cNvSpPr>
            <a:spLocks noChangeArrowheads="1"/>
          </p:cNvSpPr>
          <p:nvPr/>
        </p:nvSpPr>
        <p:spPr bwMode="auto">
          <a:xfrm>
            <a:off x="5623560" y="2286000"/>
            <a:ext cx="2228850" cy="1028700"/>
          </a:xfrm>
          <a:prstGeom prst="rect">
            <a:avLst/>
          </a:prstGeom>
          <a:blipFill>
            <a:blip r:embed="rId11" cstate="print"/>
            <a:tile tx="0" ty="0" sx="100000" sy="100000" flip="none" algn="tl"/>
          </a:blip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1" name="Rectangle 33"/>
          <p:cNvSpPr>
            <a:spLocks noChangeArrowheads="1"/>
          </p:cNvSpPr>
          <p:nvPr/>
        </p:nvSpPr>
        <p:spPr bwMode="auto">
          <a:xfrm>
            <a:off x="5623560" y="2057400"/>
            <a:ext cx="2228850" cy="17145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6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2322" name="Rectangle 34"/>
          <p:cNvSpPr>
            <a:spLocks noChangeArrowheads="1"/>
          </p:cNvSpPr>
          <p:nvPr/>
        </p:nvSpPr>
        <p:spPr bwMode="auto">
          <a:xfrm>
            <a:off x="5623560" y="3371850"/>
            <a:ext cx="2228850" cy="1714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66275"/>
                  <a:invGamma/>
                </a:schemeClr>
              </a:gs>
            </a:gsLst>
            <a:lin ang="5400000" scaled="1"/>
          </a:gra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0496" name="Rectangle 35"/>
          <p:cNvSpPr>
            <a:spLocks noChangeArrowheads="1"/>
          </p:cNvSpPr>
          <p:nvPr/>
        </p:nvSpPr>
        <p:spPr bwMode="auto">
          <a:xfrm>
            <a:off x="5680710" y="2000250"/>
            <a:ext cx="2343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CC0000"/>
                </a:solidFill>
                <a:latin typeface="Times New Roman" pitchFamily="18" charset="0"/>
              </a:rPr>
              <a:t>+ + + + + + + + + + +</a:t>
            </a:r>
          </a:p>
        </p:txBody>
      </p:sp>
      <p:graphicFrame>
        <p:nvGraphicFramePr>
          <p:cNvPr id="2048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486695"/>
              </p:ext>
            </p:extLst>
          </p:nvPr>
        </p:nvGraphicFramePr>
        <p:xfrm>
          <a:off x="5737860" y="2571750"/>
          <a:ext cx="32266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6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860" y="2571750"/>
                        <a:ext cx="32266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7" name="Rectangle 37"/>
          <p:cNvSpPr>
            <a:spLocks noChangeArrowheads="1"/>
          </p:cNvSpPr>
          <p:nvPr/>
        </p:nvSpPr>
        <p:spPr bwMode="auto">
          <a:xfrm>
            <a:off x="5623560" y="3143251"/>
            <a:ext cx="247530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700" b="1">
                <a:solidFill>
                  <a:srgbClr val="0000FF"/>
                </a:solidFill>
                <a:latin typeface="Times New Roman" pitchFamily="18" charset="0"/>
              </a:rPr>
              <a:t>- - - - - - - - - - -</a:t>
            </a:r>
          </a:p>
        </p:txBody>
      </p:sp>
      <p:sp>
        <p:nvSpPr>
          <p:cNvPr id="20498" name="Rectangle 38"/>
          <p:cNvSpPr>
            <a:spLocks noChangeArrowheads="1"/>
          </p:cNvSpPr>
          <p:nvPr/>
        </p:nvSpPr>
        <p:spPr bwMode="auto">
          <a:xfrm>
            <a:off x="5452110" y="2057400"/>
            <a:ext cx="24003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000" dirty="0">
                <a:solidFill>
                  <a:srgbClr val="0000FF"/>
                </a:solidFill>
                <a:latin typeface="Times New Roman" pitchFamily="18" charset="0"/>
              </a:rPr>
              <a:t>   -   -   -   -   -        </a:t>
            </a:r>
          </a:p>
        </p:txBody>
      </p:sp>
      <p:sp>
        <p:nvSpPr>
          <p:cNvPr id="20499" name="Text Box 39"/>
          <p:cNvSpPr txBox="1">
            <a:spLocks noChangeArrowheads="1"/>
          </p:cNvSpPr>
          <p:nvPr/>
        </p:nvSpPr>
        <p:spPr bwMode="auto">
          <a:xfrm>
            <a:off x="5452110" y="3039666"/>
            <a:ext cx="25717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100" b="1">
                <a:solidFill>
                  <a:srgbClr val="CC0000"/>
                </a:solidFill>
                <a:latin typeface="Times New Roman" pitchFamily="18" charset="0"/>
              </a:rPr>
              <a:t>    +    +    +    +    +     </a:t>
            </a:r>
          </a:p>
        </p:txBody>
      </p:sp>
      <p:graphicFrame>
        <p:nvGraphicFramePr>
          <p:cNvPr id="20487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389864"/>
              </p:ext>
            </p:extLst>
          </p:nvPr>
        </p:nvGraphicFramePr>
        <p:xfrm>
          <a:off x="5166360" y="2686050"/>
          <a:ext cx="267891" cy="340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7" name="Equation" r:id="rId14" imgW="139680" imgH="177480" progId="Equation.3">
                  <p:embed/>
                </p:oleObj>
              </mc:Choice>
              <mc:Fallback>
                <p:oleObj name="Equation" r:id="rId14" imgW="139680" imgH="177480" progId="Equation.3">
                  <p:embed/>
                  <p:pic>
                    <p:nvPicPr>
                      <p:cNvPr id="0" name="Object 4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6360" y="2686050"/>
                        <a:ext cx="267891" cy="3405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6080760" y="2228850"/>
            <a:ext cx="420291" cy="1143000"/>
            <a:chOff x="1200" y="1200"/>
            <a:chExt cx="353" cy="960"/>
          </a:xfrm>
        </p:grpSpPr>
        <p:sp>
          <p:nvSpPr>
            <p:cNvPr id="20509" name="Line 42"/>
            <p:cNvSpPr>
              <a:spLocks noChangeShapeType="1"/>
            </p:cNvSpPr>
            <p:nvPr/>
          </p:nvSpPr>
          <p:spPr bwMode="auto">
            <a:xfrm>
              <a:off x="1200" y="1200"/>
              <a:ext cx="0" cy="960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490" name="Object 43"/>
            <p:cNvGraphicFramePr>
              <a:graphicFrameLocks noChangeAspect="1"/>
            </p:cNvGraphicFramePr>
            <p:nvPr/>
          </p:nvGraphicFramePr>
          <p:xfrm>
            <a:off x="1248" y="1488"/>
            <a:ext cx="30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78" name="公式" r:id="rId16" imgW="190440" imgH="241200" progId="Equation.3">
                    <p:embed/>
                  </p:oleObj>
                </mc:Choice>
                <mc:Fallback>
                  <p:oleObj name="公式" r:id="rId16" imgW="190440" imgH="241200" progId="Equation.3">
                    <p:embed/>
                    <p:pic>
                      <p:nvPicPr>
                        <p:cNvPr id="0" name="Object 4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488"/>
                          <a:ext cx="305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6661785" y="2514600"/>
            <a:ext cx="404813" cy="571500"/>
            <a:chOff x="1688" y="1440"/>
            <a:chExt cx="340" cy="480"/>
          </a:xfrm>
        </p:grpSpPr>
        <p:sp>
          <p:nvSpPr>
            <p:cNvPr id="20508" name="Line 45"/>
            <p:cNvSpPr>
              <a:spLocks noChangeShapeType="1"/>
            </p:cNvSpPr>
            <p:nvPr/>
          </p:nvSpPr>
          <p:spPr bwMode="auto">
            <a:xfrm flipV="1">
              <a:off x="1688" y="1440"/>
              <a:ext cx="0" cy="48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489" name="Object 46"/>
            <p:cNvGraphicFramePr>
              <a:graphicFrameLocks noChangeAspect="1"/>
            </p:cNvGraphicFramePr>
            <p:nvPr/>
          </p:nvGraphicFramePr>
          <p:xfrm>
            <a:off x="1760" y="1512"/>
            <a:ext cx="26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79" name="Equation" r:id="rId18" imgW="177480" imgH="190440" progId="Equation.3">
                    <p:embed/>
                  </p:oleObj>
                </mc:Choice>
                <mc:Fallback>
                  <p:oleObj name="Equation" r:id="rId18" imgW="177480" imgH="190440" progId="Equation.3">
                    <p:embed/>
                    <p:pic>
                      <p:nvPicPr>
                        <p:cNvPr id="0" name="Object 4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0" y="1512"/>
                          <a:ext cx="26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7280910" y="2409825"/>
            <a:ext cx="386954" cy="800100"/>
            <a:chOff x="2208" y="1352"/>
            <a:chExt cx="325" cy="672"/>
          </a:xfrm>
        </p:grpSpPr>
        <p:sp>
          <p:nvSpPr>
            <p:cNvPr id="20507" name="Line 48"/>
            <p:cNvSpPr>
              <a:spLocks noChangeShapeType="1"/>
            </p:cNvSpPr>
            <p:nvPr/>
          </p:nvSpPr>
          <p:spPr bwMode="auto">
            <a:xfrm>
              <a:off x="2208" y="1352"/>
              <a:ext cx="0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488" name="Object 49"/>
            <p:cNvGraphicFramePr>
              <a:graphicFrameLocks noChangeAspect="1"/>
            </p:cNvGraphicFramePr>
            <p:nvPr/>
          </p:nvGraphicFramePr>
          <p:xfrm>
            <a:off x="2304" y="1520"/>
            <a:ext cx="22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80" name="公式" r:id="rId20" imgW="152280" imgH="190440" progId="Equation.3">
                    <p:embed/>
                  </p:oleObj>
                </mc:Choice>
                <mc:Fallback>
                  <p:oleObj name="公式" r:id="rId20" imgW="152280" imgH="190440" progId="Equation.3">
                    <p:embed/>
                    <p:pic>
                      <p:nvPicPr>
                        <p:cNvPr id="0" name="Object 4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520"/>
                          <a:ext cx="229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03" name="Line 50"/>
          <p:cNvSpPr>
            <a:spLocks noChangeShapeType="1"/>
          </p:cNvSpPr>
          <p:nvPr/>
        </p:nvSpPr>
        <p:spPr bwMode="auto">
          <a:xfrm>
            <a:off x="5452110" y="2286000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4" name="Line 51"/>
          <p:cNvSpPr>
            <a:spLocks noChangeShapeType="1"/>
          </p:cNvSpPr>
          <p:nvPr/>
        </p:nvSpPr>
        <p:spPr bwMode="auto">
          <a:xfrm>
            <a:off x="5337810" y="2286000"/>
            <a:ext cx="400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5" name="Line 52"/>
          <p:cNvSpPr>
            <a:spLocks noChangeShapeType="1"/>
          </p:cNvSpPr>
          <p:nvPr/>
        </p:nvSpPr>
        <p:spPr bwMode="auto">
          <a:xfrm>
            <a:off x="5337810" y="3314700"/>
            <a:ext cx="400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灯片编号占位符 1"/>
          <p:cNvSpPr txBox="1">
            <a:spLocks noGrp="1" noChangeArrowheads="1"/>
          </p:cNvSpPr>
          <p:nvPr/>
        </p:nvSpPr>
        <p:spPr bwMode="auto">
          <a:xfrm>
            <a:off x="7543800" y="4895821"/>
            <a:ext cx="160020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856020F-CCCC-4A46-B005-91EBBCEABEE8}" type="slidenum">
              <a:rPr lang="zh-CN" altLang="en-US" sz="1050" b="1">
                <a:latin typeface="Calibri" pitchFamily="34" charset="0"/>
              </a:rPr>
              <a:pPr algn="r"/>
              <a:t>6</a:t>
            </a:fld>
            <a:endParaRPr lang="en-US" altLang="zh-CN" sz="10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322386"/>
              </p:ext>
            </p:extLst>
          </p:nvPr>
        </p:nvGraphicFramePr>
        <p:xfrm>
          <a:off x="1803527" y="1806532"/>
          <a:ext cx="1622517" cy="750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4" name="Equation" r:id="rId3" imgW="1002960" imgH="431640" progId="Equation.DSMT4">
                  <p:embed/>
                </p:oleObj>
              </mc:Choice>
              <mc:Fallback>
                <p:oleObj name="Equation" r:id="rId3" imgW="100296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527" y="1806532"/>
                        <a:ext cx="1622517" cy="7508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307186"/>
              </p:ext>
            </p:extLst>
          </p:nvPr>
        </p:nvGraphicFramePr>
        <p:xfrm>
          <a:off x="1786052" y="990233"/>
          <a:ext cx="2542467" cy="733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5" name="Equation" r:id="rId5" imgW="1498320" imgH="431640" progId="Equation.DSMT4">
                  <p:embed/>
                </p:oleObj>
              </mc:Choice>
              <mc:Fallback>
                <p:oleObj name="Equation" r:id="rId5" imgW="149832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6052" y="990233"/>
                        <a:ext cx="2542467" cy="7330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576406"/>
              </p:ext>
            </p:extLst>
          </p:nvPr>
        </p:nvGraphicFramePr>
        <p:xfrm>
          <a:off x="1768079" y="2640685"/>
          <a:ext cx="2047875" cy="871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6" name="Equation" r:id="rId7" imgW="1015920" imgH="431640" progId="Equation.3">
                  <p:embed/>
                </p:oleObj>
              </mc:Choice>
              <mc:Fallback>
                <p:oleObj name="Equation" r:id="rId7" imgW="1015920" imgH="431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079" y="2640685"/>
                        <a:ext cx="2047875" cy="8713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571465"/>
              </p:ext>
            </p:extLst>
          </p:nvPr>
        </p:nvGraphicFramePr>
        <p:xfrm>
          <a:off x="1875949" y="3595264"/>
          <a:ext cx="2021681" cy="55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7" name="Equation" r:id="rId9" imgW="1066680" imgH="291960" progId="Equation.3">
                  <p:embed/>
                </p:oleObj>
              </mc:Choice>
              <mc:Fallback>
                <p:oleObj name="Equation" r:id="rId9" imgW="1066680" imgH="29196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949" y="3595264"/>
                        <a:ext cx="2021681" cy="5524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2" name="Rectangle 26"/>
          <p:cNvSpPr>
            <a:spLocks noChangeArrowheads="1"/>
          </p:cNvSpPr>
          <p:nvPr/>
        </p:nvSpPr>
        <p:spPr bwMode="auto">
          <a:xfrm>
            <a:off x="5120640" y="1539487"/>
            <a:ext cx="2971800" cy="2400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3" name="Rectangle 27" descr="20%"/>
          <p:cNvSpPr>
            <a:spLocks noChangeArrowheads="1"/>
          </p:cNvSpPr>
          <p:nvPr/>
        </p:nvSpPr>
        <p:spPr bwMode="auto">
          <a:xfrm>
            <a:off x="5634990" y="2396737"/>
            <a:ext cx="2228850" cy="1028700"/>
          </a:xfrm>
          <a:prstGeom prst="rect">
            <a:avLst/>
          </a:prstGeom>
          <a:blipFill>
            <a:blip r:embed="rId11" cstate="print"/>
            <a:tile tx="0" ty="0" sx="100000" sy="100000" flip="none" algn="tl"/>
          </a:blip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5634990" y="2180837"/>
            <a:ext cx="2228850" cy="17145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6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5634990" y="3482587"/>
            <a:ext cx="2228850" cy="1714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66275"/>
                  <a:invGamma/>
                </a:schemeClr>
              </a:gs>
            </a:gsLst>
            <a:lin ang="5400000" scaled="1"/>
          </a:gra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2546" name="Rectangle 30"/>
          <p:cNvSpPr>
            <a:spLocks noChangeArrowheads="1"/>
          </p:cNvSpPr>
          <p:nvPr/>
        </p:nvSpPr>
        <p:spPr bwMode="auto">
          <a:xfrm>
            <a:off x="5692140" y="2098287"/>
            <a:ext cx="2343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CC0000"/>
                </a:solidFill>
                <a:latin typeface="Times New Roman" pitchFamily="18" charset="0"/>
              </a:rPr>
              <a:t>+ + + + + + + + + + +</a:t>
            </a:r>
          </a:p>
        </p:txBody>
      </p:sp>
      <p:graphicFrame>
        <p:nvGraphicFramePr>
          <p:cNvPr id="22534" name="Object 31" descr="1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202375"/>
              </p:ext>
            </p:extLst>
          </p:nvPr>
        </p:nvGraphicFramePr>
        <p:xfrm>
          <a:off x="5749290" y="2625337"/>
          <a:ext cx="32266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8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0" name="Object 31" descr="10%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290" y="2625337"/>
                        <a:ext cx="32266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14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7" name="Rectangle 32"/>
          <p:cNvSpPr>
            <a:spLocks noChangeArrowheads="1"/>
          </p:cNvSpPr>
          <p:nvPr/>
        </p:nvSpPr>
        <p:spPr bwMode="auto">
          <a:xfrm>
            <a:off x="5634990" y="3253987"/>
            <a:ext cx="257556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700" b="1">
                <a:solidFill>
                  <a:srgbClr val="0000FF"/>
                </a:solidFill>
                <a:latin typeface="Times New Roman" pitchFamily="18" charset="0"/>
              </a:rPr>
              <a:t>- - - - - - - - - - -</a:t>
            </a:r>
          </a:p>
        </p:txBody>
      </p:sp>
      <p:grpSp>
        <p:nvGrpSpPr>
          <p:cNvPr id="22548" name="Group 48"/>
          <p:cNvGrpSpPr>
            <a:grpSpLocks/>
          </p:cNvGrpSpPr>
          <p:nvPr/>
        </p:nvGrpSpPr>
        <p:grpSpPr bwMode="auto">
          <a:xfrm>
            <a:off x="5120640" y="2125727"/>
            <a:ext cx="2914650" cy="1413272"/>
            <a:chOff x="2928" y="1715"/>
            <a:chExt cx="2448" cy="1187"/>
          </a:xfrm>
        </p:grpSpPr>
        <p:grpSp>
          <p:nvGrpSpPr>
            <p:cNvPr id="22560" name="Group 33"/>
            <p:cNvGrpSpPr>
              <a:grpSpLocks/>
            </p:cNvGrpSpPr>
            <p:nvPr/>
          </p:nvGrpSpPr>
          <p:grpSpPr bwMode="auto">
            <a:xfrm>
              <a:off x="2928" y="1715"/>
              <a:ext cx="2304" cy="465"/>
              <a:chOff x="2904" y="1811"/>
              <a:chExt cx="2304" cy="465"/>
            </a:xfrm>
          </p:grpSpPr>
          <p:sp>
            <p:nvSpPr>
              <p:cNvPr id="22563" name="Rectangle 34"/>
              <p:cNvSpPr>
                <a:spLocks noChangeArrowheads="1"/>
              </p:cNvSpPr>
              <p:nvPr/>
            </p:nvSpPr>
            <p:spPr bwMode="auto">
              <a:xfrm>
                <a:off x="3192" y="1811"/>
                <a:ext cx="2016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000" b="1" dirty="0">
                    <a:solidFill>
                      <a:srgbClr val="0000FF"/>
                    </a:solidFill>
                    <a:latin typeface="Times New Roman" pitchFamily="18" charset="0"/>
                  </a:rPr>
                  <a:t>   -   -   -   -   -        </a:t>
                </a:r>
              </a:p>
            </p:txBody>
          </p:sp>
          <p:graphicFrame>
            <p:nvGraphicFramePr>
              <p:cNvPr id="22541" name="Object 35"/>
              <p:cNvGraphicFramePr>
                <a:graphicFrameLocks noChangeAspect="1"/>
              </p:cNvGraphicFramePr>
              <p:nvPr/>
            </p:nvGraphicFramePr>
            <p:xfrm>
              <a:off x="2904" y="1928"/>
              <a:ext cx="440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519" name="Equation" r:id="rId15" imgW="279360" imgH="177480" progId="Equation.3">
                      <p:embed/>
                    </p:oleObj>
                  </mc:Choice>
                  <mc:Fallback>
                    <p:oleObj name="Equation" r:id="rId15" imgW="279360" imgH="177480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4" y="1928"/>
                            <a:ext cx="440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chemeClr val="accent1"/>
                                    </a:gs>
                                    <a:gs pos="50000">
                                      <a:schemeClr val="accent1">
                                        <a:gamma/>
                                        <a:tint val="0"/>
                                        <a:invGamma/>
                                      </a:schemeClr>
                                    </a:gs>
                                    <a:gs pos="100000">
                                      <a:schemeClr val="accent1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561" name="Group 36"/>
            <p:cNvGrpSpPr>
              <a:grpSpLocks/>
            </p:cNvGrpSpPr>
            <p:nvPr/>
          </p:nvGrpSpPr>
          <p:grpSpPr bwMode="auto">
            <a:xfrm>
              <a:off x="2928" y="2547"/>
              <a:ext cx="2448" cy="355"/>
              <a:chOff x="2880" y="2643"/>
              <a:chExt cx="2448" cy="355"/>
            </a:xfrm>
          </p:grpSpPr>
          <p:sp>
            <p:nvSpPr>
              <p:cNvPr id="22562" name="Text Box 37"/>
              <p:cNvSpPr txBox="1">
                <a:spLocks noChangeArrowheads="1"/>
              </p:cNvSpPr>
              <p:nvPr/>
            </p:nvSpPr>
            <p:spPr bwMode="auto">
              <a:xfrm>
                <a:off x="3168" y="2649"/>
                <a:ext cx="216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100" b="1" dirty="0">
                    <a:solidFill>
                      <a:srgbClr val="CC0000"/>
                    </a:solidFill>
                    <a:latin typeface="Times New Roman" pitchFamily="18" charset="0"/>
                  </a:rPr>
                  <a:t>    +    +    +    +    +     </a:t>
                </a:r>
              </a:p>
            </p:txBody>
          </p:sp>
          <p:graphicFrame>
            <p:nvGraphicFramePr>
              <p:cNvPr id="22540" name="Object 38"/>
              <p:cNvGraphicFramePr>
                <a:graphicFrameLocks noChangeAspect="1"/>
              </p:cNvGraphicFramePr>
              <p:nvPr/>
            </p:nvGraphicFramePr>
            <p:xfrm>
              <a:off x="2880" y="2643"/>
              <a:ext cx="416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520" name="Equation" r:id="rId17" imgW="279360" imgH="177480" progId="Equation.3">
                      <p:embed/>
                    </p:oleObj>
                  </mc:Choice>
                  <mc:Fallback>
                    <p:oleObj name="Equation" r:id="rId17" imgW="279360" imgH="177480" progId="Equation.3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2643"/>
                            <a:ext cx="416" cy="2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chemeClr val="accent1"/>
                                    </a:gs>
                                    <a:gs pos="50000">
                                      <a:schemeClr val="accent1">
                                        <a:gamma/>
                                        <a:tint val="0"/>
                                        <a:invGamma/>
                                      </a:schemeClr>
                                    </a:gs>
                                    <a:gs pos="100000">
                                      <a:schemeClr val="accent1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1600200" y="4264465"/>
            <a:ext cx="2686050" cy="571500"/>
            <a:chOff x="384" y="3264"/>
            <a:chExt cx="2256" cy="480"/>
          </a:xfrm>
        </p:grpSpPr>
        <p:sp>
          <p:nvSpPr>
            <p:cNvPr id="22555" name="Rectangle 45"/>
            <p:cNvSpPr>
              <a:spLocks noChangeArrowheads="1"/>
            </p:cNvSpPr>
            <p:nvPr/>
          </p:nvSpPr>
          <p:spPr bwMode="auto">
            <a:xfrm>
              <a:off x="384" y="3264"/>
              <a:ext cx="225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6" name="Rectangle 46"/>
            <p:cNvSpPr>
              <a:spLocks noChangeArrowheads="1"/>
            </p:cNvSpPr>
            <p:nvPr/>
          </p:nvSpPr>
          <p:spPr bwMode="auto">
            <a:xfrm>
              <a:off x="537" y="3327"/>
              <a:ext cx="1287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CC0000"/>
                  </a:solidFill>
                  <a:latin typeface="Times New Roman" pitchFamily="18" charset="0"/>
                </a:rPr>
                <a:t>电容率</a:t>
              </a:r>
            </a:p>
          </p:txBody>
        </p:sp>
        <p:graphicFrame>
          <p:nvGraphicFramePr>
            <p:cNvPr id="22538" name="Object 47"/>
            <p:cNvGraphicFramePr>
              <a:graphicFrameLocks noChangeAspect="1"/>
            </p:cNvGraphicFramePr>
            <p:nvPr/>
          </p:nvGraphicFramePr>
          <p:xfrm>
            <a:off x="1440" y="3270"/>
            <a:ext cx="994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521" name="Equation" r:id="rId19" imgW="482400" imgH="228600" progId="Equation.3">
                    <p:embed/>
                  </p:oleObj>
                </mc:Choice>
                <mc:Fallback>
                  <p:oleObj name="Equation" r:id="rId19" imgW="482400" imgH="22860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3270"/>
                          <a:ext cx="994" cy="4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66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61998"/>
              </p:ext>
            </p:extLst>
          </p:nvPr>
        </p:nvGraphicFramePr>
        <p:xfrm>
          <a:off x="4788615" y="4252875"/>
          <a:ext cx="2332277" cy="594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22" name="Equation" r:id="rId21" imgW="1143000" imgH="291960" progId="Equation.3">
                  <p:embed/>
                </p:oleObj>
              </mc:Choice>
              <mc:Fallback>
                <p:oleObj name="Equation" r:id="rId21" imgW="1143000" imgH="29196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615" y="4252875"/>
                        <a:ext cx="2332277" cy="5946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6857367" y="882262"/>
            <a:ext cx="1281113" cy="1543050"/>
            <a:chOff x="4320" y="528"/>
            <a:chExt cx="1076" cy="1296"/>
          </a:xfrm>
        </p:grpSpPr>
        <p:sp>
          <p:nvSpPr>
            <p:cNvPr id="22553" name="Line 56"/>
            <p:cNvSpPr>
              <a:spLocks noChangeShapeType="1"/>
            </p:cNvSpPr>
            <p:nvPr/>
          </p:nvSpPr>
          <p:spPr bwMode="auto">
            <a:xfrm flipV="1">
              <a:off x="4320" y="864"/>
              <a:ext cx="528" cy="8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4" name="Line 57"/>
            <p:cNvSpPr>
              <a:spLocks noChangeShapeType="1"/>
            </p:cNvSpPr>
            <p:nvPr/>
          </p:nvSpPr>
          <p:spPr bwMode="auto">
            <a:xfrm flipV="1">
              <a:off x="4560" y="960"/>
              <a:ext cx="528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2536" name="Object 58"/>
            <p:cNvGraphicFramePr>
              <a:graphicFrameLocks noChangeAspect="1"/>
            </p:cNvGraphicFramePr>
            <p:nvPr/>
          </p:nvGraphicFramePr>
          <p:xfrm>
            <a:off x="4752" y="528"/>
            <a:ext cx="308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523" name="Equation" r:id="rId23" imgW="190440" imgH="228600" progId="Equation.3">
                    <p:embed/>
                  </p:oleObj>
                </mc:Choice>
                <mc:Fallback>
                  <p:oleObj name="Equation" r:id="rId23" imgW="190440" imgH="22860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528"/>
                          <a:ext cx="308" cy="3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7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0212755"/>
                </p:ext>
              </p:extLst>
            </p:nvPr>
          </p:nvGraphicFramePr>
          <p:xfrm>
            <a:off x="5068" y="692"/>
            <a:ext cx="328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524" name="Equation" r:id="rId25" imgW="203040" imgH="203040" progId="Equation.DSMT4">
                    <p:embed/>
                  </p:oleObj>
                </mc:Choice>
                <mc:Fallback>
                  <p:oleObj name="Equation" r:id="rId25" imgW="203040" imgH="203040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8" y="692"/>
                          <a:ext cx="328" cy="3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Rectangle 30"/>
          <p:cNvSpPr>
            <a:spLocks noChangeArrowheads="1"/>
          </p:cNvSpPr>
          <p:nvPr/>
        </p:nvSpPr>
        <p:spPr bwMode="auto">
          <a:xfrm>
            <a:off x="1600200" y="249063"/>
            <a:ext cx="57435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itchFamily="18" charset="0"/>
              </a:rPr>
              <a:t>§6.3  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电位移       有介质时的高斯定理 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198143" y="1782784"/>
            <a:ext cx="1241400" cy="780304"/>
            <a:chOff x="6060023" y="1484092"/>
            <a:chExt cx="1241400" cy="1045685"/>
          </a:xfrm>
        </p:grpSpPr>
        <p:grpSp>
          <p:nvGrpSpPr>
            <p:cNvPr id="22557" name="Group 40"/>
            <p:cNvGrpSpPr>
              <a:grpSpLocks/>
            </p:cNvGrpSpPr>
            <p:nvPr/>
          </p:nvGrpSpPr>
          <p:grpSpPr bwMode="auto">
            <a:xfrm>
              <a:off x="6060023" y="1484092"/>
              <a:ext cx="320278" cy="297662"/>
              <a:chOff x="3727" y="1157"/>
              <a:chExt cx="269" cy="250"/>
            </a:xfrm>
            <a:solidFill>
              <a:srgbClr val="00FFFF">
                <a:alpha val="69020"/>
              </a:srgbClr>
            </a:solidFill>
          </p:grpSpPr>
          <p:sp>
            <p:nvSpPr>
              <p:cNvPr id="9257" name="AutoShape 41"/>
              <p:cNvSpPr>
                <a:spLocks noChangeArrowheads="1"/>
              </p:cNvSpPr>
              <p:nvPr/>
            </p:nvSpPr>
            <p:spPr bwMode="auto">
              <a:xfrm>
                <a:off x="3727" y="1167"/>
                <a:ext cx="269" cy="240"/>
              </a:xfrm>
              <a:prstGeom prst="wedgeRectCallout">
                <a:avLst>
                  <a:gd name="adj1" fmla="val 91667"/>
                  <a:gd name="adj2" fmla="val 15041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zh-CN" b="1">
                  <a:solidFill>
                    <a:srgbClr val="1C1C1C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22539" name="Object 4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5054146"/>
                  </p:ext>
                </p:extLst>
              </p:nvPr>
            </p:nvGraphicFramePr>
            <p:xfrm>
              <a:off x="3777" y="1157"/>
              <a:ext cx="18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525" name="Equation" r:id="rId27" imgW="139680" imgH="177480" progId="Equation.3">
                      <p:embed/>
                    </p:oleObj>
                  </mc:Choice>
                  <mc:Fallback>
                    <p:oleObj name="Equation" r:id="rId27" imgW="139680" imgH="177480" progId="Equation.3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7" y="1157"/>
                            <a:ext cx="18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CC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组合 36"/>
            <p:cNvGrpSpPr/>
            <p:nvPr/>
          </p:nvGrpSpPr>
          <p:grpSpPr>
            <a:xfrm rot="1204495">
              <a:off x="6355256" y="2060546"/>
              <a:ext cx="946167" cy="469231"/>
              <a:chOff x="6605213" y="1367670"/>
              <a:chExt cx="626603" cy="289345"/>
            </a:xfrm>
          </p:grpSpPr>
          <p:sp>
            <p:nvSpPr>
              <p:cNvPr id="41" name="AutoShape 57"/>
              <p:cNvSpPr>
                <a:spLocks noChangeArrowheads="1"/>
              </p:cNvSpPr>
              <p:nvPr/>
            </p:nvSpPr>
            <p:spPr bwMode="auto">
              <a:xfrm rot="20336427">
                <a:off x="6605213" y="1367670"/>
                <a:ext cx="591741" cy="277285"/>
              </a:xfrm>
              <a:prstGeom prst="can">
                <a:avLst>
                  <a:gd name="adj" fmla="val 7848"/>
                </a:avLst>
              </a:prstGeom>
              <a:solidFill>
                <a:srgbClr val="99CCFF">
                  <a:alpha val="25000"/>
                </a:srgbClr>
              </a:solidFill>
              <a:ln w="158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弧形 38"/>
              <p:cNvSpPr/>
              <p:nvPr/>
            </p:nvSpPr>
            <p:spPr>
              <a:xfrm rot="20312865">
                <a:off x="6635983" y="1604147"/>
                <a:ext cx="595833" cy="52868"/>
              </a:xfrm>
              <a:prstGeom prst="arc">
                <a:avLst>
                  <a:gd name="adj1" fmla="val 10874898"/>
                  <a:gd name="adj2" fmla="val 21576033"/>
                </a:avLst>
              </a:prstGeom>
              <a:noFill/>
              <a:ln w="12700">
                <a:solidFill>
                  <a:srgbClr val="0000FF"/>
                </a:solidFill>
                <a:prstDash val="sys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Arial" charset="0"/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07068" y="3227990"/>
            <a:ext cx="3394472" cy="1396398"/>
            <a:chOff x="731838" y="4263347"/>
            <a:chExt cx="4525962" cy="1861864"/>
          </a:xfrm>
        </p:grpSpPr>
        <p:sp>
          <p:nvSpPr>
            <p:cNvPr id="23558" name="Rectangle 2"/>
            <p:cNvSpPr>
              <a:spLocks noChangeArrowheads="1"/>
            </p:cNvSpPr>
            <p:nvPr/>
          </p:nvSpPr>
          <p:spPr bwMode="auto">
            <a:xfrm>
              <a:off x="731838" y="4263347"/>
              <a:ext cx="4525962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itchFamily="18" charset="0"/>
                </a:rPr>
                <a:t>有介质时的高斯</a:t>
              </a:r>
              <a:r>
                <a:rPr lang="zh-CN" altLang="en-US" sz="2400" b="1">
                  <a:latin typeface="Times New Roman" pitchFamily="18" charset="0"/>
                </a:rPr>
                <a:t>定理</a:t>
              </a:r>
              <a:r>
                <a:rPr lang="en-US" altLang="zh-CN" sz="2400" b="1">
                  <a:latin typeface="Times New Roman" pitchFamily="18" charset="0"/>
                </a:rPr>
                <a:t>:</a:t>
              </a:r>
              <a:endParaRPr lang="zh-CN" altLang="en-US" sz="2400" b="1" dirty="0">
                <a:latin typeface="Times New Roman" pitchFamily="18" charset="0"/>
              </a:endParaRPr>
            </a:p>
          </p:txBody>
        </p:sp>
        <p:graphicFrame>
          <p:nvGraphicFramePr>
            <p:cNvPr id="32768" name="Object 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9273317"/>
                </p:ext>
              </p:extLst>
            </p:nvPr>
          </p:nvGraphicFramePr>
          <p:xfrm>
            <a:off x="1006158" y="4882472"/>
            <a:ext cx="3789362" cy="12427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28" name="Equation" r:id="rId3" imgW="1143000" imgH="431640" progId="Equation.DSMT4">
                    <p:embed/>
                  </p:oleObj>
                </mc:Choice>
                <mc:Fallback>
                  <p:oleObj name="Equation" r:id="rId3" imgW="1143000" imgH="431640" progId="Equation.DSMT4">
                    <p:embed/>
                    <p:pic>
                      <p:nvPicPr>
                        <p:cNvPr id="0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6158" y="4882472"/>
                          <a:ext cx="3789362" cy="12427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/>
          <p:cNvGrpSpPr/>
          <p:nvPr/>
        </p:nvGrpSpPr>
        <p:grpSpPr>
          <a:xfrm>
            <a:off x="1307068" y="2165747"/>
            <a:ext cx="2904887" cy="556022"/>
            <a:chOff x="747713" y="2745423"/>
            <a:chExt cx="3873182" cy="741362"/>
          </a:xfrm>
        </p:grpSpPr>
        <p:sp>
          <p:nvSpPr>
            <p:cNvPr id="23559" name="Rectangle 6"/>
            <p:cNvSpPr>
              <a:spLocks noChangeArrowheads="1"/>
            </p:cNvSpPr>
            <p:nvPr/>
          </p:nvSpPr>
          <p:spPr bwMode="auto">
            <a:xfrm>
              <a:off x="747713" y="2811463"/>
              <a:ext cx="2445541" cy="61555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lg"/>
              <a:tailEnd type="none" w="sm" len="lg"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Times New Roman" pitchFamily="18" charset="0"/>
                </a:rPr>
                <a:t>电位移</a:t>
              </a:r>
              <a:r>
                <a:rPr lang="zh-CN" altLang="en-US" sz="2400" b="1">
                  <a:latin typeface="Times New Roman" pitchFamily="18" charset="0"/>
                </a:rPr>
                <a:t>通量</a:t>
              </a:r>
              <a:r>
                <a:rPr lang="en-US" altLang="zh-CN" sz="2400" b="1">
                  <a:latin typeface="Times New Roman" pitchFamily="18" charset="0"/>
                </a:rPr>
                <a:t>:</a:t>
              </a:r>
              <a:endParaRPr lang="zh-CN" altLang="en-US" sz="2400" b="1" dirty="0">
                <a:latin typeface="Times New Roman" pitchFamily="18" charset="0"/>
              </a:endParaRPr>
            </a:p>
          </p:txBody>
        </p:sp>
        <p:graphicFrame>
          <p:nvGraphicFramePr>
            <p:cNvPr id="32769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8877855"/>
                </p:ext>
              </p:extLst>
            </p:nvPr>
          </p:nvGraphicFramePr>
          <p:xfrm>
            <a:off x="3014345" y="2745423"/>
            <a:ext cx="1606550" cy="741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29" name="Equation" r:id="rId5" imgW="571320" imgH="304560" progId="Equation.DSMT4">
                    <p:embed/>
                  </p:oleObj>
                </mc:Choice>
                <mc:Fallback>
                  <p:oleObj name="Equation" r:id="rId5" imgW="571320" imgH="30456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4345" y="2745423"/>
                          <a:ext cx="1606550" cy="741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1307069" y="1496118"/>
            <a:ext cx="4183380" cy="517467"/>
            <a:chOff x="762000" y="1954184"/>
            <a:chExt cx="5577840" cy="689956"/>
          </a:xfrm>
        </p:grpSpPr>
        <p:graphicFrame>
          <p:nvGraphicFramePr>
            <p:cNvPr id="3277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7940721"/>
                </p:ext>
              </p:extLst>
            </p:nvPr>
          </p:nvGraphicFramePr>
          <p:xfrm>
            <a:off x="3013393" y="1954184"/>
            <a:ext cx="3326447" cy="6899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30" name="Equation" r:id="rId7" imgW="1002960" imgH="241200" progId="Equation.DSMT4">
                    <p:embed/>
                  </p:oleObj>
                </mc:Choice>
                <mc:Fallback>
                  <p:oleObj name="Equation" r:id="rId7" imgW="1002960" imgH="2412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3393" y="1954184"/>
                          <a:ext cx="3326447" cy="6899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0" name="Rectangle 9"/>
            <p:cNvSpPr>
              <a:spLocks noChangeArrowheads="1"/>
            </p:cNvSpPr>
            <p:nvPr/>
          </p:nvSpPr>
          <p:spPr bwMode="auto">
            <a:xfrm>
              <a:off x="762000" y="1973263"/>
              <a:ext cx="2951163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itchFamily="18" charset="0"/>
                </a:rPr>
                <a:t>电位移</a:t>
              </a:r>
              <a:r>
                <a:rPr lang="zh-CN" altLang="en-US" sz="2400" b="1">
                  <a:latin typeface="Times New Roman" pitchFamily="18" charset="0"/>
                </a:rPr>
                <a:t>矢量</a:t>
              </a:r>
              <a:r>
                <a:rPr lang="en-US" altLang="zh-CN" sz="2400" b="1">
                  <a:latin typeface="Times New Roman" pitchFamily="18" charset="0"/>
                </a:rPr>
                <a:t>:</a:t>
              </a:r>
              <a:endParaRPr lang="zh-CN" altLang="en-US" sz="2400" b="1" dirty="0">
                <a:latin typeface="Times New Roman" pitchFamily="18" charset="0"/>
              </a:endParaRPr>
            </a:p>
          </p:txBody>
        </p:sp>
      </p:grpSp>
      <p:graphicFrame>
        <p:nvGraphicFramePr>
          <p:cNvPr id="2355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548122"/>
              </p:ext>
            </p:extLst>
          </p:nvPr>
        </p:nvGraphicFramePr>
        <p:xfrm>
          <a:off x="1337549" y="468510"/>
          <a:ext cx="2099072" cy="729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31" name="Equation" r:id="rId9" imgW="838080" imgH="291960" progId="Equation.3">
                  <p:embed/>
                </p:oleObj>
              </mc:Choice>
              <mc:Fallback>
                <p:oleObj name="Equation" r:id="rId9" imgW="838080" imgH="2919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549" y="468510"/>
                        <a:ext cx="2099072" cy="72976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图片 4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7815" y="1326271"/>
            <a:ext cx="3090940" cy="3054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225353" y="1767605"/>
            <a:ext cx="2272511" cy="2671954"/>
            <a:chOff x="954089" y="1301906"/>
            <a:chExt cx="3030015" cy="3562605"/>
          </a:xfrm>
        </p:grpSpPr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 rot="5400000">
              <a:off x="-161286" y="3264311"/>
              <a:ext cx="2971800" cy="2286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FFFF"/>
                </a:gs>
                <a:gs pos="66000">
                  <a:srgbClr val="D4D4D4">
                    <a:alpha val="82000"/>
                  </a:srgbClr>
                </a:gs>
                <a:gs pos="41000">
                  <a:schemeClr val="bg1">
                    <a:gamma/>
                    <a:shade val="66275"/>
                    <a:invGamma/>
                    <a:alpha val="76000"/>
                  </a:schemeClr>
                </a:gs>
              </a:gsLst>
              <a:lin ang="0" scaled="0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 rot="5400000">
              <a:off x="2237785" y="3264311"/>
              <a:ext cx="2971800" cy="2286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FFFF"/>
                </a:gs>
                <a:gs pos="66000">
                  <a:srgbClr val="D4D4D4">
                    <a:alpha val="82000"/>
                  </a:srgbClr>
                </a:gs>
                <a:gs pos="41000">
                  <a:schemeClr val="bg1">
                    <a:gamma/>
                    <a:shade val="66275"/>
                    <a:invGamma/>
                    <a:alpha val="76000"/>
                  </a:schemeClr>
                </a:gs>
              </a:gsLst>
              <a:lin ang="0" scaled="0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2037544" y="1892711"/>
              <a:ext cx="990135" cy="2884950"/>
            </a:xfrm>
            <a:prstGeom prst="rect">
              <a:avLst/>
            </a:prstGeom>
            <a:solidFill>
              <a:srgbClr val="EAF1FA"/>
            </a:solidFill>
            <a:ln>
              <a:solidFill>
                <a:schemeClr val="bg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 eaLnBrk="0" hangingPunct="0">
                <a:lnSpc>
                  <a:spcPct val="130000"/>
                </a:lnSpc>
              </a:pPr>
              <a:endParaRPr kumimoji="1" lang="zh-CN" altLang="en-US" sz="2400" b="1" dirty="0">
                <a:latin typeface="Times New Roman" pitchFamily="18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flipV="1">
              <a:off x="3665754" y="2026632"/>
              <a:ext cx="137448" cy="137448"/>
              <a:chOff x="5582264" y="672425"/>
              <a:chExt cx="235974" cy="23597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 flipV="1">
              <a:off x="3665754" y="2877462"/>
              <a:ext cx="137448" cy="137448"/>
              <a:chOff x="5582264" y="672425"/>
              <a:chExt cx="235974" cy="23597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 flipV="1">
              <a:off x="3665754" y="3302877"/>
              <a:ext cx="137448" cy="137448"/>
              <a:chOff x="5582264" y="672425"/>
              <a:chExt cx="235974" cy="235974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 flipV="1">
              <a:off x="3665754" y="3728292"/>
              <a:ext cx="137448" cy="137448"/>
              <a:chOff x="5582264" y="672425"/>
              <a:chExt cx="235974" cy="235974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 flipV="1">
              <a:off x="3665754" y="4153707"/>
              <a:ext cx="137448" cy="137448"/>
              <a:chOff x="5582264" y="672425"/>
              <a:chExt cx="235974" cy="235974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 flipV="1">
              <a:off x="3665754" y="4579121"/>
              <a:ext cx="137448" cy="137448"/>
              <a:chOff x="5582264" y="672425"/>
              <a:chExt cx="235974" cy="235974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直接连接符 36"/>
            <p:cNvCxnSpPr/>
            <p:nvPr/>
          </p:nvCxnSpPr>
          <p:spPr>
            <a:xfrm flipV="1">
              <a:off x="1241683" y="2095356"/>
              <a:ext cx="137448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250568" y="2946186"/>
              <a:ext cx="11967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1241683" y="3371601"/>
              <a:ext cx="137448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250568" y="3797016"/>
              <a:ext cx="11967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250568" y="4222431"/>
              <a:ext cx="11967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250568" y="4647845"/>
              <a:ext cx="11967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/>
          </p:nvGrpSpPr>
          <p:grpSpPr>
            <a:xfrm flipV="1">
              <a:off x="3651193" y="2452047"/>
              <a:ext cx="137448" cy="137448"/>
              <a:chOff x="5582264" y="672425"/>
              <a:chExt cx="235974" cy="235974"/>
            </a:xfrm>
          </p:grpSpPr>
          <p:cxnSp>
            <p:nvCxnSpPr>
              <p:cNvPr id="59" name="直接连接符 58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接连接符 62"/>
            <p:cNvCxnSpPr/>
            <p:nvPr/>
          </p:nvCxnSpPr>
          <p:spPr>
            <a:xfrm flipV="1">
              <a:off x="1241683" y="2520771"/>
              <a:ext cx="137448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5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009179"/>
                </p:ext>
              </p:extLst>
            </p:nvPr>
          </p:nvGraphicFramePr>
          <p:xfrm>
            <a:off x="954089" y="1301906"/>
            <a:ext cx="597036" cy="463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03" name="Equation" r:id="rId3" imgW="253800" imgH="228600" progId="Equation.DSMT4">
                    <p:embed/>
                  </p:oleObj>
                </mc:Choice>
                <mc:Fallback>
                  <p:oleObj name="Equation" r:id="rId3" imgW="253800" imgH="228600" progId="Equation.DSMT4">
                    <p:embed/>
                    <p:pic>
                      <p:nvPicPr>
                        <p:cNvPr id="8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4089" y="1301906"/>
                          <a:ext cx="597036" cy="46303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8177798"/>
                </p:ext>
              </p:extLst>
            </p:nvPr>
          </p:nvGraphicFramePr>
          <p:xfrm>
            <a:off x="3387068" y="1301906"/>
            <a:ext cx="597036" cy="463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04" name="Equation" r:id="rId5" imgW="253800" imgH="228600" progId="Equation.DSMT4">
                    <p:embed/>
                  </p:oleObj>
                </mc:Choice>
                <mc:Fallback>
                  <p:oleObj name="Equation" r:id="rId5" imgW="253800" imgH="228600" progId="Equation.DSMT4">
                    <p:embed/>
                    <p:pic>
                      <p:nvPicPr>
                        <p:cNvPr id="65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7068" y="1301906"/>
                          <a:ext cx="597036" cy="46303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8170729"/>
                </p:ext>
              </p:extLst>
            </p:nvPr>
          </p:nvGraphicFramePr>
          <p:xfrm>
            <a:off x="1765300" y="1327150"/>
            <a:ext cx="627063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05" name="Equation" r:id="rId7" imgW="266400" imgH="203040" progId="Equation.DSMT4">
                    <p:embed/>
                  </p:oleObj>
                </mc:Choice>
                <mc:Fallback>
                  <p:oleObj name="Equation" r:id="rId7" imgW="266400" imgH="203040" progId="Equation.DSMT4">
                    <p:embed/>
                    <p:pic>
                      <p:nvPicPr>
                        <p:cNvPr id="66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5300" y="1327150"/>
                          <a:ext cx="627063" cy="41116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9262235"/>
                </p:ext>
              </p:extLst>
            </p:nvPr>
          </p:nvGraphicFramePr>
          <p:xfrm>
            <a:off x="2631913" y="1327150"/>
            <a:ext cx="627063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06" name="Equation" r:id="rId9" imgW="266400" imgH="203040" progId="Equation.DSMT4">
                    <p:embed/>
                  </p:oleObj>
                </mc:Choice>
                <mc:Fallback>
                  <p:oleObj name="Equation" r:id="rId9" imgW="266400" imgH="203040" progId="Equation.DSMT4">
                    <p:embed/>
                    <p:pic>
                      <p:nvPicPr>
                        <p:cNvPr id="67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1913" y="1327150"/>
                          <a:ext cx="627063" cy="41116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9" name="组合 68"/>
            <p:cNvGrpSpPr/>
            <p:nvPr/>
          </p:nvGrpSpPr>
          <p:grpSpPr>
            <a:xfrm flipV="1">
              <a:off x="2018383" y="2452400"/>
              <a:ext cx="137448" cy="137448"/>
              <a:chOff x="5582264" y="672425"/>
              <a:chExt cx="235974" cy="235974"/>
            </a:xfrm>
          </p:grpSpPr>
          <p:cxnSp>
            <p:nvCxnSpPr>
              <p:cNvPr id="70" name="直接连接符 69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 flipV="1">
              <a:off x="2018383" y="3297079"/>
              <a:ext cx="137448" cy="137448"/>
              <a:chOff x="5582264" y="672425"/>
              <a:chExt cx="235974" cy="235974"/>
            </a:xfrm>
          </p:grpSpPr>
          <p:cxnSp>
            <p:nvCxnSpPr>
              <p:cNvPr id="73" name="直接连接符 72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/>
            <p:cNvGrpSpPr/>
            <p:nvPr/>
          </p:nvGrpSpPr>
          <p:grpSpPr>
            <a:xfrm flipV="1">
              <a:off x="2018383" y="4149378"/>
              <a:ext cx="137448" cy="137448"/>
              <a:chOff x="5582264" y="672425"/>
              <a:chExt cx="235974" cy="235974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直接连接符 78"/>
            <p:cNvCxnSpPr/>
            <p:nvPr/>
          </p:nvCxnSpPr>
          <p:spPr>
            <a:xfrm flipV="1">
              <a:off x="2899686" y="2529654"/>
              <a:ext cx="137448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2899686" y="3378734"/>
              <a:ext cx="137448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2899686" y="4227814"/>
              <a:ext cx="137448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1594686" y="2368407"/>
            <a:ext cx="1627854" cy="1908652"/>
            <a:chOff x="1446534" y="2102976"/>
            <a:chExt cx="2170472" cy="2544869"/>
          </a:xfrm>
        </p:grpSpPr>
        <p:cxnSp>
          <p:nvCxnSpPr>
            <p:cNvPr id="51" name="直接箭头连接符 50"/>
            <p:cNvCxnSpPr/>
            <p:nvPr/>
          </p:nvCxnSpPr>
          <p:spPr>
            <a:xfrm flipH="1">
              <a:off x="1446534" y="2102976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H="1">
              <a:off x="1446534" y="2529654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 flipH="1">
              <a:off x="1446534" y="2953578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H="1">
              <a:off x="1446534" y="3378951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H="1">
              <a:off x="1446534" y="4222431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H="1">
              <a:off x="1446534" y="4647845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1446534" y="3797016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5674105" y="1767605"/>
            <a:ext cx="2272511" cy="2671954"/>
            <a:chOff x="954089" y="1301906"/>
            <a:chExt cx="3030015" cy="3562605"/>
          </a:xfrm>
        </p:grpSpPr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 rot="5400000">
              <a:off x="-161286" y="3264311"/>
              <a:ext cx="2971800" cy="2286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FFFF"/>
                </a:gs>
                <a:gs pos="66000">
                  <a:srgbClr val="D4D4D4">
                    <a:alpha val="82000"/>
                  </a:srgbClr>
                </a:gs>
                <a:gs pos="41000">
                  <a:schemeClr val="bg1">
                    <a:gamma/>
                    <a:shade val="66275"/>
                    <a:invGamma/>
                    <a:alpha val="76000"/>
                  </a:schemeClr>
                </a:gs>
              </a:gsLst>
              <a:lin ang="0" scaled="0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7" name="Rectangle 29"/>
            <p:cNvSpPr>
              <a:spLocks noChangeArrowheads="1"/>
            </p:cNvSpPr>
            <p:nvPr/>
          </p:nvSpPr>
          <p:spPr bwMode="auto">
            <a:xfrm rot="5400000">
              <a:off x="2237785" y="3264311"/>
              <a:ext cx="2971800" cy="2286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FFFF"/>
                </a:gs>
                <a:gs pos="66000">
                  <a:srgbClr val="D4D4D4">
                    <a:alpha val="82000"/>
                  </a:srgbClr>
                </a:gs>
                <a:gs pos="41000">
                  <a:schemeClr val="bg1">
                    <a:gamma/>
                    <a:shade val="66275"/>
                    <a:invGamma/>
                    <a:alpha val="76000"/>
                  </a:schemeClr>
                </a:gs>
              </a:gsLst>
              <a:lin ang="0" scaled="0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2033624" y="1892711"/>
              <a:ext cx="1003511" cy="2971800"/>
            </a:xfrm>
            <a:prstGeom prst="rect">
              <a:avLst/>
            </a:prstGeom>
            <a:solidFill>
              <a:srgbClr val="EAF1FA"/>
            </a:solidFill>
            <a:ln>
              <a:solidFill>
                <a:schemeClr val="bg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 eaLnBrk="0" hangingPunct="0">
                <a:lnSpc>
                  <a:spcPct val="130000"/>
                </a:lnSpc>
              </a:pPr>
              <a:endParaRPr kumimoji="1" lang="zh-CN" altLang="en-US" sz="2400" b="1" dirty="0">
                <a:latin typeface="Times New Roman" pitchFamily="18" charset="0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 flipV="1">
              <a:off x="3665754" y="2026632"/>
              <a:ext cx="137448" cy="137448"/>
              <a:chOff x="5582264" y="672425"/>
              <a:chExt cx="235974" cy="235974"/>
            </a:xfrm>
          </p:grpSpPr>
          <p:cxnSp>
            <p:nvCxnSpPr>
              <p:cNvPr id="131" name="直接连接符 130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合 89"/>
            <p:cNvGrpSpPr/>
            <p:nvPr/>
          </p:nvGrpSpPr>
          <p:grpSpPr>
            <a:xfrm flipV="1">
              <a:off x="3665754" y="2877462"/>
              <a:ext cx="137448" cy="137448"/>
              <a:chOff x="5582264" y="672425"/>
              <a:chExt cx="235974" cy="235974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组合 90"/>
            <p:cNvGrpSpPr/>
            <p:nvPr/>
          </p:nvGrpSpPr>
          <p:grpSpPr>
            <a:xfrm flipV="1">
              <a:off x="3665754" y="3302877"/>
              <a:ext cx="137448" cy="137448"/>
              <a:chOff x="5582264" y="672425"/>
              <a:chExt cx="235974" cy="235974"/>
            </a:xfrm>
          </p:grpSpPr>
          <p:cxnSp>
            <p:nvCxnSpPr>
              <p:cNvPr id="127" name="直接连接符 126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组合 91"/>
            <p:cNvGrpSpPr/>
            <p:nvPr/>
          </p:nvGrpSpPr>
          <p:grpSpPr>
            <a:xfrm flipV="1">
              <a:off x="3665754" y="3728292"/>
              <a:ext cx="137448" cy="137448"/>
              <a:chOff x="5582264" y="672425"/>
              <a:chExt cx="235974" cy="235974"/>
            </a:xfrm>
          </p:grpSpPr>
          <p:cxnSp>
            <p:nvCxnSpPr>
              <p:cNvPr id="125" name="直接连接符 124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/>
            <p:cNvGrpSpPr/>
            <p:nvPr/>
          </p:nvGrpSpPr>
          <p:grpSpPr>
            <a:xfrm flipV="1">
              <a:off x="3665754" y="4153707"/>
              <a:ext cx="137448" cy="137448"/>
              <a:chOff x="5582264" y="672425"/>
              <a:chExt cx="235974" cy="235974"/>
            </a:xfrm>
          </p:grpSpPr>
          <p:cxnSp>
            <p:nvCxnSpPr>
              <p:cNvPr id="123" name="直接连接符 122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组合 93"/>
            <p:cNvGrpSpPr/>
            <p:nvPr/>
          </p:nvGrpSpPr>
          <p:grpSpPr>
            <a:xfrm flipV="1">
              <a:off x="3665754" y="4579121"/>
              <a:ext cx="137448" cy="137448"/>
              <a:chOff x="5582264" y="672425"/>
              <a:chExt cx="235974" cy="235974"/>
            </a:xfrm>
          </p:grpSpPr>
          <p:cxnSp>
            <p:nvCxnSpPr>
              <p:cNvPr id="121" name="直接连接符 120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直接连接符 94"/>
            <p:cNvCxnSpPr/>
            <p:nvPr/>
          </p:nvCxnSpPr>
          <p:spPr>
            <a:xfrm flipV="1">
              <a:off x="1241683" y="2095356"/>
              <a:ext cx="137448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1250568" y="2946186"/>
              <a:ext cx="11967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1241683" y="3371601"/>
              <a:ext cx="137448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1250568" y="3797016"/>
              <a:ext cx="11967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1250568" y="4222431"/>
              <a:ext cx="11967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1250568" y="4647845"/>
              <a:ext cx="11967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组合 100"/>
            <p:cNvGrpSpPr/>
            <p:nvPr/>
          </p:nvGrpSpPr>
          <p:grpSpPr>
            <a:xfrm flipV="1">
              <a:off x="3651193" y="2452047"/>
              <a:ext cx="137448" cy="137448"/>
              <a:chOff x="5582264" y="672425"/>
              <a:chExt cx="235974" cy="235974"/>
            </a:xfrm>
          </p:grpSpPr>
          <p:cxnSp>
            <p:nvCxnSpPr>
              <p:cNvPr id="119" name="直接连接符 118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直接连接符 101"/>
            <p:cNvCxnSpPr/>
            <p:nvPr/>
          </p:nvCxnSpPr>
          <p:spPr>
            <a:xfrm flipV="1">
              <a:off x="1241683" y="2520771"/>
              <a:ext cx="137448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3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9070329"/>
                </p:ext>
              </p:extLst>
            </p:nvPr>
          </p:nvGraphicFramePr>
          <p:xfrm>
            <a:off x="954089" y="1301906"/>
            <a:ext cx="597036" cy="463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07" name="Equation" r:id="rId11" imgW="253800" imgH="228600" progId="Equation.DSMT4">
                    <p:embed/>
                  </p:oleObj>
                </mc:Choice>
                <mc:Fallback>
                  <p:oleObj name="Equation" r:id="rId11" imgW="253800" imgH="228600" progId="Equation.DSMT4">
                    <p:embed/>
                    <p:pic>
                      <p:nvPicPr>
                        <p:cNvPr id="65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4089" y="1301906"/>
                          <a:ext cx="597036" cy="46303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7272017"/>
                </p:ext>
              </p:extLst>
            </p:nvPr>
          </p:nvGraphicFramePr>
          <p:xfrm>
            <a:off x="3387068" y="1301906"/>
            <a:ext cx="597036" cy="463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08" name="Equation" r:id="rId13" imgW="253800" imgH="228600" progId="Equation.DSMT4">
                    <p:embed/>
                  </p:oleObj>
                </mc:Choice>
                <mc:Fallback>
                  <p:oleObj name="Equation" r:id="rId13" imgW="253800" imgH="228600" progId="Equation.DSMT4">
                    <p:embed/>
                    <p:pic>
                      <p:nvPicPr>
                        <p:cNvPr id="66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7068" y="1301906"/>
                          <a:ext cx="597036" cy="46303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5582809"/>
                </p:ext>
              </p:extLst>
            </p:nvPr>
          </p:nvGraphicFramePr>
          <p:xfrm>
            <a:off x="1765300" y="1327150"/>
            <a:ext cx="627063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09" name="Equation" r:id="rId15" imgW="266400" imgH="203040" progId="Equation.DSMT4">
                    <p:embed/>
                  </p:oleObj>
                </mc:Choice>
                <mc:Fallback>
                  <p:oleObj name="Equation" r:id="rId15" imgW="266400" imgH="203040" progId="Equation.DSMT4">
                    <p:embed/>
                    <p:pic>
                      <p:nvPicPr>
                        <p:cNvPr id="67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5300" y="1327150"/>
                          <a:ext cx="627063" cy="41116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9262235"/>
                </p:ext>
              </p:extLst>
            </p:nvPr>
          </p:nvGraphicFramePr>
          <p:xfrm>
            <a:off x="2631913" y="1327150"/>
            <a:ext cx="627063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10" name="Equation" r:id="rId17" imgW="266400" imgH="203040" progId="Equation.DSMT4">
                    <p:embed/>
                  </p:oleObj>
                </mc:Choice>
                <mc:Fallback>
                  <p:oleObj name="Equation" r:id="rId17" imgW="266400" imgH="203040" progId="Equation.DSMT4">
                    <p:embed/>
                    <p:pic>
                      <p:nvPicPr>
                        <p:cNvPr id="68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1913" y="1327150"/>
                          <a:ext cx="627063" cy="41116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7" name="组合 106"/>
            <p:cNvGrpSpPr/>
            <p:nvPr/>
          </p:nvGrpSpPr>
          <p:grpSpPr>
            <a:xfrm flipV="1">
              <a:off x="2018383" y="2452400"/>
              <a:ext cx="137448" cy="137448"/>
              <a:chOff x="5582264" y="672425"/>
              <a:chExt cx="235974" cy="235974"/>
            </a:xfrm>
          </p:grpSpPr>
          <p:cxnSp>
            <p:nvCxnSpPr>
              <p:cNvPr id="117" name="直接连接符 116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组合 107"/>
            <p:cNvGrpSpPr/>
            <p:nvPr/>
          </p:nvGrpSpPr>
          <p:grpSpPr>
            <a:xfrm flipV="1">
              <a:off x="2018383" y="3297079"/>
              <a:ext cx="137448" cy="137448"/>
              <a:chOff x="5582264" y="672425"/>
              <a:chExt cx="235974" cy="235974"/>
            </a:xfrm>
          </p:grpSpPr>
          <p:cxnSp>
            <p:nvCxnSpPr>
              <p:cNvPr id="115" name="直接连接符 114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 flipV="1">
              <a:off x="2018383" y="4149378"/>
              <a:ext cx="137448" cy="137448"/>
              <a:chOff x="5582264" y="672425"/>
              <a:chExt cx="235974" cy="235974"/>
            </a:xfrm>
          </p:grpSpPr>
          <p:cxnSp>
            <p:nvCxnSpPr>
              <p:cNvPr id="113" name="直接连接符 112"/>
              <p:cNvCxnSpPr/>
              <p:nvPr/>
            </p:nvCxnSpPr>
            <p:spPr>
              <a:xfrm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 rot="16200000">
                <a:off x="5582264" y="790412"/>
                <a:ext cx="235974" cy="0"/>
              </a:xfrm>
              <a:prstGeom prst="line">
                <a:avLst/>
              </a:prstGeom>
              <a:ln w="38100">
                <a:solidFill>
                  <a:srgbClr val="CC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直接连接符 109"/>
            <p:cNvCxnSpPr/>
            <p:nvPr/>
          </p:nvCxnSpPr>
          <p:spPr>
            <a:xfrm flipV="1">
              <a:off x="2899686" y="2529654"/>
              <a:ext cx="137448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2899686" y="3378734"/>
              <a:ext cx="137448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2899686" y="4227814"/>
              <a:ext cx="137448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/>
          <p:cNvGrpSpPr/>
          <p:nvPr/>
        </p:nvGrpSpPr>
        <p:grpSpPr>
          <a:xfrm>
            <a:off x="6043438" y="2368407"/>
            <a:ext cx="1627854" cy="1908652"/>
            <a:chOff x="5810017" y="2102976"/>
            <a:chExt cx="2170472" cy="2544869"/>
          </a:xfrm>
        </p:grpSpPr>
        <p:cxnSp>
          <p:nvCxnSpPr>
            <p:cNvPr id="134" name="直接箭头连接符 133"/>
            <p:cNvCxnSpPr/>
            <p:nvPr/>
          </p:nvCxnSpPr>
          <p:spPr>
            <a:xfrm flipH="1">
              <a:off x="5810017" y="2102976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/>
            <p:cNvCxnSpPr/>
            <p:nvPr/>
          </p:nvCxnSpPr>
          <p:spPr>
            <a:xfrm flipH="1">
              <a:off x="5810017" y="2953578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/>
            <p:cNvCxnSpPr/>
            <p:nvPr/>
          </p:nvCxnSpPr>
          <p:spPr>
            <a:xfrm flipH="1">
              <a:off x="5810017" y="4647845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/>
            <p:nvPr/>
          </p:nvCxnSpPr>
          <p:spPr>
            <a:xfrm flipH="1">
              <a:off x="5810017" y="3797016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6043438" y="2688416"/>
            <a:ext cx="1614362" cy="1269583"/>
            <a:chOff x="5774668" y="2529654"/>
            <a:chExt cx="2152482" cy="1692777"/>
          </a:xfrm>
        </p:grpSpPr>
        <p:grpSp>
          <p:nvGrpSpPr>
            <p:cNvPr id="141" name="组合 140"/>
            <p:cNvGrpSpPr/>
            <p:nvPr/>
          </p:nvGrpSpPr>
          <p:grpSpPr>
            <a:xfrm>
              <a:off x="7365268" y="2529654"/>
              <a:ext cx="561882" cy="1692777"/>
              <a:chOff x="5706023" y="2529654"/>
              <a:chExt cx="2077277" cy="1692777"/>
            </a:xfrm>
          </p:grpSpPr>
          <p:cxnSp>
            <p:nvCxnSpPr>
              <p:cNvPr id="135" name="直接箭头连接符 134"/>
              <p:cNvCxnSpPr/>
              <p:nvPr/>
            </p:nvCxnSpPr>
            <p:spPr>
              <a:xfrm flipH="1">
                <a:off x="5706023" y="2529654"/>
                <a:ext cx="2077277" cy="0"/>
              </a:xfrm>
              <a:prstGeom prst="straightConnector1">
                <a:avLst/>
              </a:prstGeom>
              <a:ln w="9525">
                <a:solidFill>
                  <a:srgbClr val="0070C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箭头连接符 136"/>
              <p:cNvCxnSpPr/>
              <p:nvPr/>
            </p:nvCxnSpPr>
            <p:spPr>
              <a:xfrm flipH="1">
                <a:off x="5706023" y="3378951"/>
                <a:ext cx="2077270" cy="0"/>
              </a:xfrm>
              <a:prstGeom prst="straightConnector1">
                <a:avLst/>
              </a:prstGeom>
              <a:ln w="9525">
                <a:solidFill>
                  <a:srgbClr val="0070C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箭头连接符 137"/>
              <p:cNvCxnSpPr/>
              <p:nvPr/>
            </p:nvCxnSpPr>
            <p:spPr>
              <a:xfrm flipH="1">
                <a:off x="5706023" y="4222431"/>
                <a:ext cx="2077266" cy="0"/>
              </a:xfrm>
              <a:prstGeom prst="straightConnector1">
                <a:avLst/>
              </a:prstGeom>
              <a:ln w="9525">
                <a:solidFill>
                  <a:srgbClr val="0070C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774668" y="2529654"/>
              <a:ext cx="587091" cy="1692777"/>
              <a:chOff x="5810017" y="2529654"/>
              <a:chExt cx="2170472" cy="1692777"/>
            </a:xfrm>
          </p:grpSpPr>
          <p:cxnSp>
            <p:nvCxnSpPr>
              <p:cNvPr id="143" name="直接箭头连接符 142"/>
              <p:cNvCxnSpPr/>
              <p:nvPr/>
            </p:nvCxnSpPr>
            <p:spPr>
              <a:xfrm flipH="1">
                <a:off x="5810017" y="2529654"/>
                <a:ext cx="2170472" cy="0"/>
              </a:xfrm>
              <a:prstGeom prst="straightConnector1">
                <a:avLst/>
              </a:prstGeom>
              <a:ln w="9525">
                <a:solidFill>
                  <a:srgbClr val="0070C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箭头连接符 143"/>
              <p:cNvCxnSpPr/>
              <p:nvPr/>
            </p:nvCxnSpPr>
            <p:spPr>
              <a:xfrm flipH="1">
                <a:off x="5810017" y="3378951"/>
                <a:ext cx="2170472" cy="0"/>
              </a:xfrm>
              <a:prstGeom prst="straightConnector1">
                <a:avLst/>
              </a:prstGeom>
              <a:ln w="9525">
                <a:solidFill>
                  <a:srgbClr val="0070C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箭头连接符 144"/>
              <p:cNvCxnSpPr/>
              <p:nvPr/>
            </p:nvCxnSpPr>
            <p:spPr>
              <a:xfrm flipH="1">
                <a:off x="5810017" y="4222431"/>
                <a:ext cx="2170472" cy="0"/>
              </a:xfrm>
              <a:prstGeom prst="straightConnector1">
                <a:avLst/>
              </a:prstGeom>
              <a:ln w="9525">
                <a:solidFill>
                  <a:srgbClr val="0070C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组合 149"/>
          <p:cNvGrpSpPr/>
          <p:nvPr/>
        </p:nvGrpSpPr>
        <p:grpSpPr>
          <a:xfrm>
            <a:off x="6043438" y="2368407"/>
            <a:ext cx="1627854" cy="1908652"/>
            <a:chOff x="1446534" y="2102976"/>
            <a:chExt cx="2170472" cy="2544869"/>
          </a:xfrm>
        </p:grpSpPr>
        <p:cxnSp>
          <p:nvCxnSpPr>
            <p:cNvPr id="151" name="直接箭头连接符 150"/>
            <p:cNvCxnSpPr/>
            <p:nvPr/>
          </p:nvCxnSpPr>
          <p:spPr>
            <a:xfrm flipH="1">
              <a:off x="1446534" y="2102976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/>
            <p:nvPr/>
          </p:nvCxnSpPr>
          <p:spPr>
            <a:xfrm flipH="1">
              <a:off x="1446534" y="2529654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/>
            <p:cNvCxnSpPr/>
            <p:nvPr/>
          </p:nvCxnSpPr>
          <p:spPr>
            <a:xfrm flipH="1">
              <a:off x="1446534" y="2953578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/>
            <p:cNvCxnSpPr/>
            <p:nvPr/>
          </p:nvCxnSpPr>
          <p:spPr>
            <a:xfrm flipH="1">
              <a:off x="1446534" y="3378951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/>
            <p:cNvCxnSpPr/>
            <p:nvPr/>
          </p:nvCxnSpPr>
          <p:spPr>
            <a:xfrm flipH="1">
              <a:off x="1446534" y="4222431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箭头连接符 155"/>
            <p:cNvCxnSpPr/>
            <p:nvPr/>
          </p:nvCxnSpPr>
          <p:spPr>
            <a:xfrm flipH="1">
              <a:off x="1446534" y="4647845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/>
            <p:cNvCxnSpPr/>
            <p:nvPr/>
          </p:nvCxnSpPr>
          <p:spPr>
            <a:xfrm flipH="1">
              <a:off x="1446534" y="3797016"/>
              <a:ext cx="2170472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 flipH="1">
            <a:off x="6643070" y="2689554"/>
            <a:ext cx="440318" cy="1269583"/>
            <a:chOff x="5810017" y="2529654"/>
            <a:chExt cx="2170472" cy="1692777"/>
          </a:xfrm>
        </p:grpSpPr>
        <p:cxnSp>
          <p:nvCxnSpPr>
            <p:cNvPr id="147" name="直接箭头连接符 146"/>
            <p:cNvCxnSpPr/>
            <p:nvPr/>
          </p:nvCxnSpPr>
          <p:spPr>
            <a:xfrm flipH="1">
              <a:off x="5810017" y="2529654"/>
              <a:ext cx="2170472" cy="0"/>
            </a:xfrm>
            <a:prstGeom prst="straightConnector1">
              <a:avLst/>
            </a:prstGeom>
            <a:ln w="25400">
              <a:solidFill>
                <a:srgbClr val="F7A209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/>
            <p:cNvCxnSpPr/>
            <p:nvPr/>
          </p:nvCxnSpPr>
          <p:spPr>
            <a:xfrm flipH="1">
              <a:off x="5810017" y="3378951"/>
              <a:ext cx="2170472" cy="0"/>
            </a:xfrm>
            <a:prstGeom prst="straightConnector1">
              <a:avLst/>
            </a:prstGeom>
            <a:ln w="25400">
              <a:solidFill>
                <a:srgbClr val="F7A209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/>
            <p:nvPr/>
          </p:nvCxnSpPr>
          <p:spPr>
            <a:xfrm flipH="1">
              <a:off x="5810017" y="4222431"/>
              <a:ext cx="2170472" cy="0"/>
            </a:xfrm>
            <a:prstGeom prst="straightConnector1">
              <a:avLst/>
            </a:prstGeom>
            <a:ln w="25400">
              <a:solidFill>
                <a:srgbClr val="F7A209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274381" y="326182"/>
            <a:ext cx="4354770" cy="1081641"/>
            <a:chOff x="274381" y="173782"/>
            <a:chExt cx="4354770" cy="1081641"/>
          </a:xfrm>
        </p:grpSpPr>
        <p:grpSp>
          <p:nvGrpSpPr>
            <p:cNvPr id="171" name="组合 170"/>
            <p:cNvGrpSpPr/>
            <p:nvPr/>
          </p:nvGrpSpPr>
          <p:grpSpPr>
            <a:xfrm>
              <a:off x="274381" y="775286"/>
              <a:ext cx="4354770" cy="480137"/>
              <a:chOff x="1027553" y="5635677"/>
              <a:chExt cx="5628422" cy="640179"/>
            </a:xfrm>
          </p:grpSpPr>
          <p:sp>
            <p:nvSpPr>
              <p:cNvPr id="161" name="Text Box 16"/>
              <p:cNvSpPr txBox="1">
                <a:spLocks noChangeArrowheads="1"/>
              </p:cNvSpPr>
              <p:nvPr/>
            </p:nvSpPr>
            <p:spPr bwMode="auto">
              <a:xfrm>
                <a:off x="1027553" y="5635677"/>
                <a:ext cx="3579171" cy="640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 dirty="0" smtClean="0">
                    <a:latin typeface="宋体" pitchFamily="2" charset="-122"/>
                  </a:rPr>
                  <a:t>起于</a:t>
                </a:r>
                <a:r>
                  <a:rPr lang="zh-CN" altLang="en-US" sz="2100" b="1" dirty="0">
                    <a:solidFill>
                      <a:srgbClr val="C00000"/>
                    </a:solidFill>
                    <a:latin typeface="宋体" pitchFamily="2" charset="-122"/>
                  </a:rPr>
                  <a:t>正</a:t>
                </a:r>
                <a:r>
                  <a:rPr lang="zh-CN" altLang="en-US" sz="2100" b="1" dirty="0" smtClean="0">
                    <a:solidFill>
                      <a:srgbClr val="C00000"/>
                    </a:solidFill>
                    <a:latin typeface="宋体" pitchFamily="2" charset="-122"/>
                  </a:rPr>
                  <a:t>自由</a:t>
                </a:r>
                <a:r>
                  <a:rPr lang="zh-CN" altLang="en-US" sz="2100" b="1" dirty="0" smtClean="0">
                    <a:latin typeface="宋体" pitchFamily="2" charset="-122"/>
                  </a:rPr>
                  <a:t>电荷</a:t>
                </a:r>
                <a:r>
                  <a:rPr lang="en-US" altLang="zh-CN" sz="2100" b="1" dirty="0" smtClean="0">
                    <a:latin typeface="宋体" pitchFamily="2" charset="-122"/>
                  </a:rPr>
                  <a:t>,</a:t>
                </a:r>
                <a:endParaRPr lang="zh-CN" altLang="en-US" sz="2100" b="1" dirty="0">
                  <a:latin typeface="宋体" pitchFamily="2" charset="-122"/>
                </a:endParaRPr>
              </a:p>
            </p:txBody>
          </p:sp>
          <p:sp>
            <p:nvSpPr>
              <p:cNvPr id="163" name="Text Box 16"/>
              <p:cNvSpPr txBox="1">
                <a:spLocks noChangeArrowheads="1"/>
              </p:cNvSpPr>
              <p:nvPr/>
            </p:nvSpPr>
            <p:spPr bwMode="auto">
              <a:xfrm>
                <a:off x="3641644" y="5635681"/>
                <a:ext cx="3014331" cy="640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 dirty="0" smtClean="0">
                    <a:latin typeface="宋体" pitchFamily="2" charset="-122"/>
                  </a:rPr>
                  <a:t>终于</a:t>
                </a:r>
                <a:r>
                  <a:rPr lang="zh-CN" altLang="en-US" sz="2100" b="1" dirty="0">
                    <a:solidFill>
                      <a:srgbClr val="0000FF"/>
                    </a:solidFill>
                    <a:latin typeface="宋体" pitchFamily="2" charset="-122"/>
                  </a:rPr>
                  <a:t>负</a:t>
                </a:r>
                <a:r>
                  <a:rPr lang="zh-CN" altLang="en-US" sz="2100" b="1" dirty="0" smtClean="0">
                    <a:solidFill>
                      <a:srgbClr val="0000FF"/>
                    </a:solidFill>
                    <a:latin typeface="宋体" pitchFamily="2" charset="-122"/>
                  </a:rPr>
                  <a:t>自由</a:t>
                </a:r>
                <a:r>
                  <a:rPr lang="zh-CN" altLang="en-US" sz="2100" b="1" dirty="0" smtClean="0">
                    <a:latin typeface="宋体" pitchFamily="2" charset="-122"/>
                  </a:rPr>
                  <a:t>电荷</a:t>
                </a:r>
                <a:endParaRPr lang="zh-CN" altLang="en-US" sz="2100" b="1" dirty="0">
                  <a:latin typeface="宋体" pitchFamily="2" charset="-122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510698" y="173782"/>
              <a:ext cx="2331914" cy="480131"/>
              <a:chOff x="321050" y="3660009"/>
              <a:chExt cx="2331914" cy="480131"/>
            </a:xfrm>
          </p:grpSpPr>
          <p:sp>
            <p:nvSpPr>
              <p:cNvPr id="162" name="Text Box 16"/>
              <p:cNvSpPr txBox="1">
                <a:spLocks noChangeArrowheads="1"/>
              </p:cNvSpPr>
              <p:nvPr/>
            </p:nvSpPr>
            <p:spPr bwMode="auto">
              <a:xfrm>
                <a:off x="321050" y="3660009"/>
                <a:ext cx="2331914" cy="480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 dirty="0">
                    <a:latin typeface="宋体" pitchFamily="2" charset="-122"/>
                  </a:rPr>
                  <a:t>  线</a:t>
                </a:r>
                <a:r>
                  <a:rPr lang="zh-CN" altLang="en-US" sz="2100" b="1" dirty="0">
                    <a:solidFill>
                      <a:srgbClr val="00B0F0"/>
                    </a:solidFill>
                    <a:latin typeface="宋体" pitchFamily="2" charset="-122"/>
                  </a:rPr>
                  <a:t>均匀</a:t>
                </a:r>
                <a:r>
                  <a:rPr lang="zh-CN" altLang="en-US" sz="2100" b="1" dirty="0">
                    <a:latin typeface="宋体" pitchFamily="2" charset="-122"/>
                  </a:rPr>
                  <a:t>分布</a:t>
                </a:r>
              </a:p>
            </p:txBody>
          </p:sp>
          <p:graphicFrame>
            <p:nvGraphicFramePr>
              <p:cNvPr id="173" name="Object 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483662"/>
                  </p:ext>
                </p:extLst>
              </p:nvPr>
            </p:nvGraphicFramePr>
            <p:xfrm>
              <a:off x="329186" y="3699069"/>
              <a:ext cx="359882" cy="3464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711" name="Equation" r:id="rId18" imgW="164880" imgH="190440" progId="Equation.DSMT4">
                      <p:embed/>
                    </p:oleObj>
                  </mc:Choice>
                  <mc:Fallback>
                    <p:oleObj name="Equation" r:id="rId18" imgW="164880" imgH="190440" progId="Equation.DSMT4">
                      <p:embed/>
                      <p:pic>
                        <p:nvPicPr>
                          <p:cNvPr id="164" name="Object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9186" y="3699069"/>
                            <a:ext cx="359882" cy="346472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2" name="组合 11"/>
          <p:cNvGrpSpPr/>
          <p:nvPr/>
        </p:nvGrpSpPr>
        <p:grpSpPr>
          <a:xfrm>
            <a:off x="5321229" y="326181"/>
            <a:ext cx="3763066" cy="1081639"/>
            <a:chOff x="5321229" y="173781"/>
            <a:chExt cx="3763066" cy="1081639"/>
          </a:xfrm>
        </p:grpSpPr>
        <p:grpSp>
          <p:nvGrpSpPr>
            <p:cNvPr id="172" name="组合 171"/>
            <p:cNvGrpSpPr/>
            <p:nvPr/>
          </p:nvGrpSpPr>
          <p:grpSpPr>
            <a:xfrm>
              <a:off x="5321229" y="775288"/>
              <a:ext cx="3763066" cy="480132"/>
              <a:chOff x="5383881" y="5602667"/>
              <a:chExt cx="5017420" cy="640176"/>
            </a:xfrm>
          </p:grpSpPr>
          <p:sp>
            <p:nvSpPr>
              <p:cNvPr id="166" name="Text Box 16"/>
              <p:cNvSpPr txBox="1">
                <a:spLocks noChangeArrowheads="1"/>
              </p:cNvSpPr>
              <p:nvPr/>
            </p:nvSpPr>
            <p:spPr bwMode="auto">
              <a:xfrm>
                <a:off x="5383881" y="5602667"/>
                <a:ext cx="3579171" cy="640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 dirty="0" smtClean="0">
                    <a:latin typeface="宋体" pitchFamily="2" charset="-122"/>
                  </a:rPr>
                  <a:t>起于</a:t>
                </a:r>
                <a:r>
                  <a:rPr lang="zh-CN" altLang="en-US" sz="2100" b="1" dirty="0" smtClean="0">
                    <a:solidFill>
                      <a:srgbClr val="C00000"/>
                    </a:solidFill>
                    <a:latin typeface="宋体" pitchFamily="2" charset="-122"/>
                  </a:rPr>
                  <a:t>正电荷</a:t>
                </a:r>
                <a:r>
                  <a:rPr lang="en-US" altLang="zh-CN" sz="2100" b="1" dirty="0" smtClean="0">
                    <a:solidFill>
                      <a:srgbClr val="C00000"/>
                    </a:solidFill>
                    <a:latin typeface="宋体" pitchFamily="2" charset="-122"/>
                  </a:rPr>
                  <a:t>,</a:t>
                </a:r>
                <a:endParaRPr lang="zh-CN" altLang="en-US" sz="2100" b="1" dirty="0">
                  <a:solidFill>
                    <a:srgbClr val="C00000"/>
                  </a:solidFill>
                  <a:latin typeface="宋体" pitchFamily="2" charset="-122"/>
                </a:endParaRPr>
              </a:p>
            </p:txBody>
          </p:sp>
          <p:sp>
            <p:nvSpPr>
              <p:cNvPr id="167" name="Text Box 16"/>
              <p:cNvSpPr txBox="1">
                <a:spLocks noChangeArrowheads="1"/>
              </p:cNvSpPr>
              <p:nvPr/>
            </p:nvSpPr>
            <p:spPr bwMode="auto">
              <a:xfrm>
                <a:off x="7414859" y="5602667"/>
                <a:ext cx="2986442" cy="640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 dirty="0" smtClean="0">
                    <a:latin typeface="宋体" pitchFamily="2" charset="-122"/>
                  </a:rPr>
                  <a:t>终于</a:t>
                </a:r>
                <a:r>
                  <a:rPr lang="zh-CN" altLang="en-US" sz="2100" b="1" dirty="0">
                    <a:solidFill>
                      <a:srgbClr val="0000FF"/>
                    </a:solidFill>
                    <a:latin typeface="宋体" pitchFamily="2" charset="-122"/>
                  </a:rPr>
                  <a:t>负电荷</a:t>
                </a: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429362" y="173781"/>
              <a:ext cx="3546800" cy="480132"/>
              <a:chOff x="5172229" y="3803414"/>
              <a:chExt cx="3546800" cy="480132"/>
            </a:xfrm>
          </p:grpSpPr>
          <p:sp>
            <p:nvSpPr>
              <p:cNvPr id="174" name="Text Box 16"/>
              <p:cNvSpPr txBox="1">
                <a:spLocks noChangeArrowheads="1"/>
              </p:cNvSpPr>
              <p:nvPr/>
            </p:nvSpPr>
            <p:spPr bwMode="auto">
              <a:xfrm>
                <a:off x="5172229" y="3803414"/>
                <a:ext cx="3546800" cy="4801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 dirty="0">
                    <a:latin typeface="宋体" pitchFamily="2" charset="-122"/>
                  </a:rPr>
                  <a:t>  线在</a:t>
                </a:r>
                <a:r>
                  <a:rPr lang="zh-CN" altLang="en-US" sz="2100" b="1" dirty="0">
                    <a:solidFill>
                      <a:srgbClr val="00B0F0"/>
                    </a:solidFill>
                    <a:latin typeface="宋体" pitchFamily="2" charset="-122"/>
                  </a:rPr>
                  <a:t>介质内较稀疏</a:t>
                </a:r>
              </a:p>
            </p:txBody>
          </p:sp>
          <p:graphicFrame>
            <p:nvGraphicFramePr>
              <p:cNvPr id="175" name="Object 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5290845"/>
                  </p:ext>
                </p:extLst>
              </p:nvPr>
            </p:nvGraphicFramePr>
            <p:xfrm>
              <a:off x="5230218" y="3823099"/>
              <a:ext cx="321469" cy="3464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712" name="Equation" r:id="rId20" imgW="152280" imgH="190440" progId="Equation.DSMT4">
                      <p:embed/>
                    </p:oleObj>
                  </mc:Choice>
                  <mc:Fallback>
                    <p:oleObj name="Equation" r:id="rId20" imgW="152280" imgH="190440" progId="Equation.DSMT4">
                      <p:embed/>
                      <p:pic>
                        <p:nvPicPr>
                          <p:cNvPr id="170" name="Object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0218" y="3823099"/>
                            <a:ext cx="321469" cy="346472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cxnSp>
        <p:nvCxnSpPr>
          <p:cNvPr id="6" name="直接连接符 5"/>
          <p:cNvCxnSpPr/>
          <p:nvPr/>
        </p:nvCxnSpPr>
        <p:spPr>
          <a:xfrm>
            <a:off x="4629150" y="0"/>
            <a:ext cx="0" cy="51435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33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第六版PPT主题模板">
  <a:themeElements>
    <a:clrScheme name="6_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第六版PPT主题模板">
  <a:themeElements>
    <a:clrScheme name="8_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第六版PPT主题模板">
  <a:themeElements>
    <a:clrScheme name="9_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0_第六版PPT主题模板">
  <a:themeElements>
    <a:clrScheme name="10_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1_第六版PPT主题模板">
  <a:themeElements>
    <a:clrScheme name="11_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场景型模板">
  <a:themeElements>
    <a:clrScheme name="场景型模板 5">
      <a:dk1>
        <a:srgbClr val="000000"/>
      </a:dk1>
      <a:lt1>
        <a:srgbClr val="A9BDA9"/>
      </a:lt1>
      <a:dk2>
        <a:srgbClr val="004C2B"/>
      </a:dk2>
      <a:lt2>
        <a:srgbClr val="578963"/>
      </a:lt2>
      <a:accent1>
        <a:srgbClr val="E1B7B7"/>
      </a:accent1>
      <a:accent2>
        <a:srgbClr val="B3E1B3"/>
      </a:accent2>
      <a:accent3>
        <a:srgbClr val="D1DBD1"/>
      </a:accent3>
      <a:accent4>
        <a:srgbClr val="000000"/>
      </a:accent4>
      <a:accent5>
        <a:srgbClr val="EED8D8"/>
      </a:accent5>
      <a:accent6>
        <a:srgbClr val="A2CCA2"/>
      </a:accent6>
      <a:hlink>
        <a:srgbClr val="DB0B29"/>
      </a:hlink>
      <a:folHlink>
        <a:srgbClr val="2004EE"/>
      </a:folHlink>
    </a:clrScheme>
    <a:fontScheme name="场景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场景型模板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4">
        <a:dk1>
          <a:srgbClr val="000000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000000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场景型模板 5">
        <a:dk1>
          <a:srgbClr val="000000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000000"/>
        </a:accent4>
        <a:accent5>
          <a:srgbClr val="EED8D8"/>
        </a:accent5>
        <a:accent6>
          <a:srgbClr val="A2CCA2"/>
        </a:accent6>
        <a:hlink>
          <a:srgbClr val="DB0B29"/>
        </a:hlink>
        <a:folHlink>
          <a:srgbClr val="2004E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电介质9-2">
  <a:themeElements>
    <a:clrScheme name="电介质9-2 5">
      <a:dk1>
        <a:srgbClr val="000000"/>
      </a:dk1>
      <a:lt1>
        <a:srgbClr val="A9BDA9"/>
      </a:lt1>
      <a:dk2>
        <a:srgbClr val="004C2B"/>
      </a:dk2>
      <a:lt2>
        <a:srgbClr val="578963"/>
      </a:lt2>
      <a:accent1>
        <a:srgbClr val="E1B7B7"/>
      </a:accent1>
      <a:accent2>
        <a:srgbClr val="B3E1B3"/>
      </a:accent2>
      <a:accent3>
        <a:srgbClr val="D1DBD1"/>
      </a:accent3>
      <a:accent4>
        <a:srgbClr val="000000"/>
      </a:accent4>
      <a:accent5>
        <a:srgbClr val="EED8D8"/>
      </a:accent5>
      <a:accent6>
        <a:srgbClr val="A2CCA2"/>
      </a:accent6>
      <a:hlink>
        <a:srgbClr val="F72E0D"/>
      </a:hlink>
      <a:folHlink>
        <a:srgbClr val="3812F6"/>
      </a:folHlink>
    </a:clrScheme>
    <a:fontScheme name="电介质9-2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电介质9-2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电介质9-2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电介质9-2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电介质9-2 4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F72E0D"/>
        </a:hlink>
        <a:folHlink>
          <a:srgbClr val="3812F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电介质9-2 5">
        <a:dk1>
          <a:srgbClr val="000000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000000"/>
        </a:accent4>
        <a:accent5>
          <a:srgbClr val="EED8D8"/>
        </a:accent5>
        <a:accent6>
          <a:srgbClr val="A2CCA2"/>
        </a:accent6>
        <a:hlink>
          <a:srgbClr val="F72E0D"/>
        </a:hlink>
        <a:folHlink>
          <a:srgbClr val="3812F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_电介质9-2">
  <a:themeElements>
    <a:clrScheme name="电介质9-2 5">
      <a:dk1>
        <a:srgbClr val="000000"/>
      </a:dk1>
      <a:lt1>
        <a:srgbClr val="A9BDA9"/>
      </a:lt1>
      <a:dk2>
        <a:srgbClr val="004C2B"/>
      </a:dk2>
      <a:lt2>
        <a:srgbClr val="578963"/>
      </a:lt2>
      <a:accent1>
        <a:srgbClr val="E1B7B7"/>
      </a:accent1>
      <a:accent2>
        <a:srgbClr val="B3E1B3"/>
      </a:accent2>
      <a:accent3>
        <a:srgbClr val="D1DBD1"/>
      </a:accent3>
      <a:accent4>
        <a:srgbClr val="000000"/>
      </a:accent4>
      <a:accent5>
        <a:srgbClr val="EED8D8"/>
      </a:accent5>
      <a:accent6>
        <a:srgbClr val="A2CCA2"/>
      </a:accent6>
      <a:hlink>
        <a:srgbClr val="F72E0D"/>
      </a:hlink>
      <a:folHlink>
        <a:srgbClr val="3812F6"/>
      </a:folHlink>
    </a:clrScheme>
    <a:fontScheme name="电介质9-2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电介质9-2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电介质9-2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电介质9-2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电介质9-2 4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F72E0D"/>
        </a:hlink>
        <a:folHlink>
          <a:srgbClr val="3812F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电介质9-2 5">
        <a:dk1>
          <a:srgbClr val="000000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000000"/>
        </a:accent4>
        <a:accent5>
          <a:srgbClr val="EED8D8"/>
        </a:accent5>
        <a:accent6>
          <a:srgbClr val="A2CCA2"/>
        </a:accent6>
        <a:hlink>
          <a:srgbClr val="F72E0D"/>
        </a:hlink>
        <a:folHlink>
          <a:srgbClr val="3812F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第六版PPT主题模板">
  <a:themeElements>
    <a:clrScheme name="7_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lin ang="0" scaled="0"/>
        </a:gradFill>
        <a:ln>
          <a:headEnd/>
          <a:tailEnd/>
        </a:ln>
      </a:spPr>
      <a:bodyPr>
        <a:spAutoFit/>
      </a:bodyPr>
      <a:lstStyle>
        <a:defPPr eaLnBrk="0" hangingPunct="0">
          <a:lnSpc>
            <a:spcPct val="130000"/>
          </a:lnSpc>
          <a:defRPr kumimoji="1" sz="3200" b="1" dirty="0">
            <a:latin typeface="Times New Roman" pitchFamily="18" charset="0"/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</a:objectDefaults>
  <a:extraClrSchemeLst>
    <a:extraClrScheme>
      <a:clrScheme name="7_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第六版PPT主题模板">
  <a:themeElements>
    <a:clrScheme name="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第六版PPT主题模板">
  <a:themeElements>
    <a:clrScheme name="1_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第六版PPT主题模板">
  <a:themeElements>
    <a:clrScheme name="2_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第六版PPT主题模板">
  <a:themeElements>
    <a:clrScheme name="3_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第六版PPT主题模板">
  <a:themeElements>
    <a:clrScheme name="4_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第六版PPT主题模板">
  <a:themeElements>
    <a:clrScheme name="5_第六版PPT主题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第六版PPT主题模板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第六版PPT主题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809</Words>
  <Application>Microsoft Office PowerPoint</Application>
  <PresentationFormat>全屏显示(16:9)</PresentationFormat>
  <Paragraphs>169</Paragraphs>
  <Slides>28</Slides>
  <Notes>1</Notes>
  <HiddenSlides>0</HiddenSlides>
  <MMClips>3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17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56" baseType="lpstr">
      <vt:lpstr>Monotype Sorts</vt:lpstr>
      <vt:lpstr>楷体</vt:lpstr>
      <vt:lpstr>楷体_GB2312</vt:lpstr>
      <vt:lpstr>宋体</vt:lpstr>
      <vt:lpstr>Arial</vt:lpstr>
      <vt:lpstr>Calibri</vt:lpstr>
      <vt:lpstr>Symbol</vt:lpstr>
      <vt:lpstr>Times New Roman</vt:lpstr>
      <vt:lpstr>Wingdings</vt:lpstr>
      <vt:lpstr>默认设计模板</vt:lpstr>
      <vt:lpstr>1_默认设计模板</vt:lpstr>
      <vt:lpstr>7_第六版PPT主题模板</vt:lpstr>
      <vt:lpstr>第六版PPT主题模板</vt:lpstr>
      <vt:lpstr>1_第六版PPT主题模板</vt:lpstr>
      <vt:lpstr>2_第六版PPT主题模板</vt:lpstr>
      <vt:lpstr>3_第六版PPT主题模板</vt:lpstr>
      <vt:lpstr>4_第六版PPT主题模板</vt:lpstr>
      <vt:lpstr>5_第六版PPT主题模板</vt:lpstr>
      <vt:lpstr>6_第六版PPT主题模板</vt:lpstr>
      <vt:lpstr>8_第六版PPT主题模板</vt:lpstr>
      <vt:lpstr>9_第六版PPT主题模板</vt:lpstr>
      <vt:lpstr>10_第六版PPT主题模板</vt:lpstr>
      <vt:lpstr>11_第六版PPT主题模板</vt:lpstr>
      <vt:lpstr>场景型模板</vt:lpstr>
      <vt:lpstr>电介质9-2</vt:lpstr>
      <vt:lpstr>1_电介质9-2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sytu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  学  物  理</dc:title>
  <dc:creator>chenjian</dc:creator>
  <cp:lastModifiedBy>Administrator</cp:lastModifiedBy>
  <cp:revision>324</cp:revision>
  <dcterms:created xsi:type="dcterms:W3CDTF">2005-09-11T15:39:18Z</dcterms:created>
  <dcterms:modified xsi:type="dcterms:W3CDTF">2024-04-22T15:03:21Z</dcterms:modified>
</cp:coreProperties>
</file>